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6"/>
  </p:notesMasterIdLst>
  <p:sldIdLst>
    <p:sldId id="368" r:id="rId5"/>
    <p:sldId id="256" r:id="rId6"/>
    <p:sldId id="298" r:id="rId7"/>
    <p:sldId id="363" r:id="rId8"/>
    <p:sldId id="362" r:id="rId9"/>
    <p:sldId id="364" r:id="rId10"/>
    <p:sldId id="365" r:id="rId11"/>
    <p:sldId id="366" r:id="rId12"/>
    <p:sldId id="367" r:id="rId13"/>
    <p:sldId id="299" r:id="rId14"/>
    <p:sldId id="316" r:id="rId15"/>
    <p:sldId id="369" r:id="rId16"/>
    <p:sldId id="318" r:id="rId17"/>
    <p:sldId id="319" r:id="rId18"/>
    <p:sldId id="322" r:id="rId19"/>
    <p:sldId id="320" r:id="rId20"/>
    <p:sldId id="323" r:id="rId21"/>
    <p:sldId id="324" r:id="rId22"/>
    <p:sldId id="326" r:id="rId23"/>
    <p:sldId id="333" r:id="rId24"/>
    <p:sldId id="327" r:id="rId25"/>
    <p:sldId id="341" r:id="rId26"/>
    <p:sldId id="328" r:id="rId27"/>
    <p:sldId id="329" r:id="rId28"/>
    <p:sldId id="331" r:id="rId29"/>
    <p:sldId id="330" r:id="rId30"/>
    <p:sldId id="332" r:id="rId31"/>
    <p:sldId id="268" r:id="rId32"/>
    <p:sldId id="270" r:id="rId33"/>
    <p:sldId id="334" r:id="rId34"/>
    <p:sldId id="271" r:id="rId35"/>
    <p:sldId id="342" r:id="rId36"/>
    <p:sldId id="273" r:id="rId37"/>
    <p:sldId id="274" r:id="rId38"/>
    <p:sldId id="354" r:id="rId39"/>
    <p:sldId id="277" r:id="rId40"/>
    <p:sldId id="279" r:id="rId41"/>
    <p:sldId id="343" r:id="rId42"/>
    <p:sldId id="282" r:id="rId43"/>
    <p:sldId id="344" r:id="rId44"/>
    <p:sldId id="289" r:id="rId45"/>
    <p:sldId id="349" r:id="rId46"/>
    <p:sldId id="350" r:id="rId47"/>
    <p:sldId id="351" r:id="rId48"/>
    <p:sldId id="352" r:id="rId49"/>
    <p:sldId id="345" r:id="rId50"/>
    <p:sldId id="355" r:id="rId51"/>
    <p:sldId id="353" r:id="rId52"/>
    <p:sldId id="347" r:id="rId53"/>
    <p:sldId id="348" r:id="rId54"/>
    <p:sldId id="287" r:id="rId55"/>
    <p:sldId id="288" r:id="rId56"/>
    <p:sldId id="294" r:id="rId57"/>
    <p:sldId id="310" r:id="rId58"/>
    <p:sldId id="311" r:id="rId59"/>
    <p:sldId id="312" r:id="rId60"/>
    <p:sldId id="313" r:id="rId61"/>
    <p:sldId id="314" r:id="rId62"/>
    <p:sldId id="315" r:id="rId63"/>
    <p:sldId id="336" r:id="rId64"/>
    <p:sldId id="356" r:id="rId65"/>
    <p:sldId id="337" r:id="rId66"/>
    <p:sldId id="338" r:id="rId67"/>
    <p:sldId id="339" r:id="rId68"/>
    <p:sldId id="357" r:id="rId69"/>
    <p:sldId id="340" r:id="rId70"/>
    <p:sldId id="358" r:id="rId71"/>
    <p:sldId id="359" r:id="rId72"/>
    <p:sldId id="300" r:id="rId73"/>
    <p:sldId id="360" r:id="rId74"/>
    <p:sldId id="301" r:id="rId75"/>
    <p:sldId id="302" r:id="rId76"/>
    <p:sldId id="303" r:id="rId77"/>
    <p:sldId id="361" r:id="rId78"/>
    <p:sldId id="304" r:id="rId79"/>
    <p:sldId id="305" r:id="rId80"/>
    <p:sldId id="306" r:id="rId81"/>
    <p:sldId id="307" r:id="rId82"/>
    <p:sldId id="308" r:id="rId83"/>
    <p:sldId id="309" r:id="rId84"/>
    <p:sldId id="370" r:id="rId8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C7B5"/>
    <a:srgbClr val="6FADC4"/>
    <a:srgbClr val="1387AF"/>
    <a:srgbClr val="E7E6E6"/>
    <a:srgbClr val="BFBFBF"/>
    <a:srgbClr val="465569"/>
    <a:srgbClr val="FFFFFF"/>
    <a:srgbClr val="F7F7F7"/>
    <a:srgbClr val="50978F"/>
    <a:srgbClr val="BCB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9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F80E5F-D371-4CD1-9A35-74BB8DF9AD47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EE25E6E-5BAE-4BBD-9197-E4857BA59233}">
      <dgm:prSet phldrT="[Texto]"/>
      <dgm:spPr/>
      <dgm:t>
        <a:bodyPr/>
        <a:lstStyle/>
        <a:p>
          <a:endParaRPr lang="es-ES"/>
        </a:p>
      </dgm:t>
    </dgm:pt>
    <dgm:pt modelId="{A84AD70D-8FAC-4BED-8EB3-33E07947D062}" type="parTrans" cxnId="{AB2152A0-22DB-433C-A82B-426D49AD0DF8}">
      <dgm:prSet/>
      <dgm:spPr/>
      <dgm:t>
        <a:bodyPr/>
        <a:lstStyle/>
        <a:p>
          <a:endParaRPr lang="es-ES"/>
        </a:p>
      </dgm:t>
    </dgm:pt>
    <dgm:pt modelId="{55A974AB-D181-4A71-A3D2-BD124925B9DC}" type="sibTrans" cxnId="{AB2152A0-22DB-433C-A82B-426D49AD0DF8}">
      <dgm:prSet/>
      <dgm:spPr/>
      <dgm:t>
        <a:bodyPr/>
        <a:lstStyle/>
        <a:p>
          <a:endParaRPr lang="es-ES"/>
        </a:p>
      </dgm:t>
    </dgm:pt>
    <dgm:pt modelId="{B3741E73-2DD0-4408-BBDC-E4409B99D6A2}">
      <dgm:prSet phldrT="[Texto]" custT="1"/>
      <dgm:spPr>
        <a:solidFill>
          <a:schemeClr val="accent1"/>
        </a:solidFill>
      </dgm:spPr>
      <dgm:t>
        <a:bodyPr/>
        <a:lstStyle/>
        <a:p>
          <a:pPr algn="l"/>
          <a:r>
            <a:rPr lang="es-ES" sz="1900"/>
            <a:t>Resumen de la  información entregada, reflexión acerca de una idea determinada</a:t>
          </a:r>
        </a:p>
      </dgm:t>
    </dgm:pt>
    <dgm:pt modelId="{F12F7ADF-6C11-472F-80BA-A1BE8D96D482}" type="parTrans" cxnId="{F48BECD9-8E71-488C-B7CE-133E4935AEFD}">
      <dgm:prSet/>
      <dgm:spPr/>
      <dgm:t>
        <a:bodyPr/>
        <a:lstStyle/>
        <a:p>
          <a:endParaRPr lang="es-ES"/>
        </a:p>
      </dgm:t>
    </dgm:pt>
    <dgm:pt modelId="{F96F6E55-9CD9-4C87-9558-495D8EF6CE08}" type="sibTrans" cxnId="{F48BECD9-8E71-488C-B7CE-133E4935AEFD}">
      <dgm:prSet/>
      <dgm:spPr/>
      <dgm:t>
        <a:bodyPr/>
        <a:lstStyle/>
        <a:p>
          <a:endParaRPr lang="es-ES"/>
        </a:p>
      </dgm:t>
    </dgm:pt>
    <dgm:pt modelId="{75DE574D-1711-4D91-BE62-B6D86A0682F4}">
      <dgm:prSet phldrT="[Texto]"/>
      <dgm:spPr/>
      <dgm:t>
        <a:bodyPr/>
        <a:lstStyle/>
        <a:p>
          <a:r>
            <a:rPr lang="es-ES"/>
            <a:t> </a:t>
          </a:r>
        </a:p>
      </dgm:t>
    </dgm:pt>
    <dgm:pt modelId="{BF2C6785-DEB2-4CA4-89EE-D20926D583CF}" type="parTrans" cxnId="{AC88236D-E463-4282-B75D-6D597CD52FB1}">
      <dgm:prSet/>
      <dgm:spPr/>
      <dgm:t>
        <a:bodyPr/>
        <a:lstStyle/>
        <a:p>
          <a:endParaRPr lang="es-ES"/>
        </a:p>
      </dgm:t>
    </dgm:pt>
    <dgm:pt modelId="{EA52E708-5D53-4A08-B1E5-67301F10C16F}" type="sibTrans" cxnId="{AC88236D-E463-4282-B75D-6D597CD52FB1}">
      <dgm:prSet/>
      <dgm:spPr/>
      <dgm:t>
        <a:bodyPr/>
        <a:lstStyle/>
        <a:p>
          <a:endParaRPr lang="es-ES"/>
        </a:p>
      </dgm:t>
    </dgm:pt>
    <dgm:pt modelId="{96E9417F-F18D-4472-B868-4A9D76F9E35A}">
      <dgm:prSet phldrT="[Texto]" custT="1"/>
      <dgm:spPr/>
      <dgm:t>
        <a:bodyPr/>
        <a:lstStyle/>
        <a:p>
          <a:r>
            <a:rPr lang="es-ES" sz="19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Lograr que las personas realicen u omitan una conducta</a:t>
          </a:r>
        </a:p>
      </dgm:t>
    </dgm:pt>
    <dgm:pt modelId="{863FE735-69E4-4681-862D-611AF34EC351}" type="parTrans" cxnId="{0AF37DC7-84FA-4CF2-84C5-65E0F2940458}">
      <dgm:prSet/>
      <dgm:spPr/>
      <dgm:t>
        <a:bodyPr/>
        <a:lstStyle/>
        <a:p>
          <a:endParaRPr lang="es-ES"/>
        </a:p>
      </dgm:t>
    </dgm:pt>
    <dgm:pt modelId="{A83DB51C-55B1-473E-AA40-7536485CA608}" type="sibTrans" cxnId="{0AF37DC7-84FA-4CF2-84C5-65E0F2940458}">
      <dgm:prSet/>
      <dgm:spPr/>
      <dgm:t>
        <a:bodyPr/>
        <a:lstStyle/>
        <a:p>
          <a:endParaRPr lang="es-ES"/>
        </a:p>
      </dgm:t>
    </dgm:pt>
    <dgm:pt modelId="{A622782A-BDA6-4172-9B65-8869FB6FF2DE}">
      <dgm:prSet phldrT="[Texto]"/>
      <dgm:spPr/>
      <dgm:t>
        <a:bodyPr/>
        <a:lstStyle/>
        <a:p>
          <a:r>
            <a:rPr lang="es-ES"/>
            <a:t> </a:t>
          </a:r>
        </a:p>
      </dgm:t>
    </dgm:pt>
    <dgm:pt modelId="{91B12940-9390-4BE0-91AA-CBA4CA03E62B}" type="parTrans" cxnId="{4BCF9C4C-7091-4727-AF55-1DB03D2F1EEF}">
      <dgm:prSet/>
      <dgm:spPr/>
      <dgm:t>
        <a:bodyPr/>
        <a:lstStyle/>
        <a:p>
          <a:endParaRPr lang="es-ES"/>
        </a:p>
      </dgm:t>
    </dgm:pt>
    <dgm:pt modelId="{E5ACD1BA-8F6F-4668-B00A-8E9CFD891A1C}" type="sibTrans" cxnId="{4BCF9C4C-7091-4727-AF55-1DB03D2F1EEF}">
      <dgm:prSet/>
      <dgm:spPr/>
      <dgm:t>
        <a:bodyPr/>
        <a:lstStyle/>
        <a:p>
          <a:endParaRPr lang="es-ES"/>
        </a:p>
      </dgm:t>
    </dgm:pt>
    <dgm:pt modelId="{8051AC75-1ABF-4FF5-8073-319F4A08A588}">
      <dgm:prSet phldrT="[Texto]" custT="1"/>
      <dgm:spPr>
        <a:solidFill>
          <a:schemeClr val="accent1"/>
        </a:solidFill>
      </dgm:spPr>
      <dgm:t>
        <a:bodyPr/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Hay que empatizar para entender la postura del público</a:t>
          </a:r>
        </a:p>
      </dgm:t>
    </dgm:pt>
    <dgm:pt modelId="{EAF3A444-FA56-4E78-8633-53141A0E856E}" type="parTrans" cxnId="{FB1FF579-D7F9-4778-8D8F-4AEEA9DBB938}">
      <dgm:prSet/>
      <dgm:spPr/>
      <dgm:t>
        <a:bodyPr/>
        <a:lstStyle/>
        <a:p>
          <a:endParaRPr lang="es-ES"/>
        </a:p>
      </dgm:t>
    </dgm:pt>
    <dgm:pt modelId="{5DEBDE21-C180-46C6-8033-C763439D064A}" type="sibTrans" cxnId="{FB1FF579-D7F9-4778-8D8F-4AEEA9DBB938}">
      <dgm:prSet/>
      <dgm:spPr/>
      <dgm:t>
        <a:bodyPr/>
        <a:lstStyle/>
        <a:p>
          <a:endParaRPr lang="es-ES"/>
        </a:p>
      </dgm:t>
    </dgm:pt>
    <dgm:pt modelId="{704EA534-A967-499C-8558-F019C3312DDD}">
      <dgm:prSet phldrT="[Texto]"/>
      <dgm:spPr/>
      <dgm:t>
        <a:bodyPr/>
        <a:lstStyle/>
        <a:p>
          <a:r>
            <a:rPr lang="es-ES"/>
            <a:t> </a:t>
          </a:r>
        </a:p>
      </dgm:t>
    </dgm:pt>
    <dgm:pt modelId="{9901BDD5-D060-4EA7-8848-CC3E53B45EF5}" type="parTrans" cxnId="{A15E44D2-6400-482C-8D39-58101C4E751D}">
      <dgm:prSet/>
      <dgm:spPr/>
      <dgm:t>
        <a:bodyPr/>
        <a:lstStyle/>
        <a:p>
          <a:endParaRPr lang="es-ES"/>
        </a:p>
      </dgm:t>
    </dgm:pt>
    <dgm:pt modelId="{FE227AA6-24AD-49EE-AC5B-D5DF450497FA}" type="sibTrans" cxnId="{A15E44D2-6400-482C-8D39-58101C4E751D}">
      <dgm:prSet/>
      <dgm:spPr/>
      <dgm:t>
        <a:bodyPr/>
        <a:lstStyle/>
        <a:p>
          <a:endParaRPr lang="es-ES"/>
        </a:p>
      </dgm:t>
    </dgm:pt>
    <dgm:pt modelId="{D5B330B0-8B50-4F4C-83D7-276119F62B4D}">
      <dgm:prSet phldrT="[Texto]" custT="1"/>
      <dgm:spPr/>
      <dgm:t>
        <a:bodyPr/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Hacer que el público pase un rato agradable y que se sienta bien</a:t>
          </a:r>
        </a:p>
      </dgm:t>
    </dgm:pt>
    <dgm:pt modelId="{C92DF91B-0C84-45E6-801A-05C3EE4276F5}" type="parTrans" cxnId="{A646C393-8B21-4A8B-82F2-0E998CA037C0}">
      <dgm:prSet/>
      <dgm:spPr/>
      <dgm:t>
        <a:bodyPr/>
        <a:lstStyle/>
        <a:p>
          <a:endParaRPr lang="es-ES"/>
        </a:p>
      </dgm:t>
    </dgm:pt>
    <dgm:pt modelId="{BA1C1344-CDDB-4D98-AD08-EC86026A5E6C}" type="sibTrans" cxnId="{A646C393-8B21-4A8B-82F2-0E998CA037C0}">
      <dgm:prSet/>
      <dgm:spPr/>
      <dgm:t>
        <a:bodyPr/>
        <a:lstStyle/>
        <a:p>
          <a:endParaRPr lang="es-ES"/>
        </a:p>
      </dgm:t>
    </dgm:pt>
    <dgm:pt modelId="{8270D14C-F6E2-423F-A68E-1208206C7E65}" type="pres">
      <dgm:prSet presAssocID="{5CF80E5F-D371-4CD1-9A35-74BB8DF9AD47}" presName="linearFlow" presStyleCnt="0">
        <dgm:presLayoutVars>
          <dgm:dir/>
          <dgm:animLvl val="lvl"/>
          <dgm:resizeHandles/>
        </dgm:presLayoutVars>
      </dgm:prSet>
      <dgm:spPr/>
    </dgm:pt>
    <dgm:pt modelId="{D0E5CA4D-E0EC-46B3-9F08-581ED2FCE5D6}" type="pres">
      <dgm:prSet presAssocID="{9EE25E6E-5BAE-4BBD-9197-E4857BA59233}" presName="compositeNode" presStyleCnt="0">
        <dgm:presLayoutVars>
          <dgm:bulletEnabled val="1"/>
        </dgm:presLayoutVars>
      </dgm:prSet>
      <dgm:spPr/>
    </dgm:pt>
    <dgm:pt modelId="{286DE8C1-BEB9-48D0-863D-CEC965EADA6C}" type="pres">
      <dgm:prSet presAssocID="{9EE25E6E-5BAE-4BBD-9197-E4857BA59233}" presName="image" presStyleLbl="fgImgPlace1" presStyleIdx="0" presStyleCnt="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5FA07E64-F0D6-499F-8321-3D5B56931250}" type="pres">
      <dgm:prSet presAssocID="{9EE25E6E-5BAE-4BBD-9197-E4857BA59233}" presName="childNode" presStyleLbl="node1" presStyleIdx="0" presStyleCnt="4" custLinFactNeighborX="1801" custLinFactNeighborY="223">
        <dgm:presLayoutVars>
          <dgm:bulletEnabled val="1"/>
        </dgm:presLayoutVars>
      </dgm:prSet>
      <dgm:spPr/>
    </dgm:pt>
    <dgm:pt modelId="{46F58C2A-026B-45BB-9310-0E8F466F5D8F}" type="pres">
      <dgm:prSet presAssocID="{9EE25E6E-5BAE-4BBD-9197-E4857BA59233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189611BD-036D-4125-B2D1-CF5CD6B8E7FD}" type="pres">
      <dgm:prSet presAssocID="{55A974AB-D181-4A71-A3D2-BD124925B9DC}" presName="sibTrans" presStyleCnt="0"/>
      <dgm:spPr/>
    </dgm:pt>
    <dgm:pt modelId="{AC677824-5398-4FC5-BD0A-B82558683CB7}" type="pres">
      <dgm:prSet presAssocID="{75DE574D-1711-4D91-BE62-B6D86A0682F4}" presName="compositeNode" presStyleCnt="0">
        <dgm:presLayoutVars>
          <dgm:bulletEnabled val="1"/>
        </dgm:presLayoutVars>
      </dgm:prSet>
      <dgm:spPr/>
    </dgm:pt>
    <dgm:pt modelId="{D9A8E9EB-FE0F-415D-9A17-6CE941AD1BFA}" type="pres">
      <dgm:prSet presAssocID="{75DE574D-1711-4D91-BE62-B6D86A0682F4}" presName="image" presStyleLbl="fgImgPlace1" presStyleIdx="1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F6216929-B5B5-4364-887D-47A4976773F5}" type="pres">
      <dgm:prSet presAssocID="{75DE574D-1711-4D91-BE62-B6D86A0682F4}" presName="childNode" presStyleLbl="node1" presStyleIdx="1" presStyleCnt="4" custLinFactNeighborX="2011" custLinFactNeighborY="-1168">
        <dgm:presLayoutVars>
          <dgm:bulletEnabled val="1"/>
        </dgm:presLayoutVars>
      </dgm:prSet>
      <dgm:spPr/>
    </dgm:pt>
    <dgm:pt modelId="{3533B2D1-6CD2-49AD-8759-A2E982B6E5C7}" type="pres">
      <dgm:prSet presAssocID="{75DE574D-1711-4D91-BE62-B6D86A0682F4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A27AFF6F-4CC3-41CD-9067-441042CD9F74}" type="pres">
      <dgm:prSet presAssocID="{EA52E708-5D53-4A08-B1E5-67301F10C16F}" presName="sibTrans" presStyleCnt="0"/>
      <dgm:spPr/>
    </dgm:pt>
    <dgm:pt modelId="{EE73088A-12FE-4D2F-AA1E-2C64F59473A2}" type="pres">
      <dgm:prSet presAssocID="{A622782A-BDA6-4172-9B65-8869FB6FF2DE}" presName="compositeNode" presStyleCnt="0">
        <dgm:presLayoutVars>
          <dgm:bulletEnabled val="1"/>
        </dgm:presLayoutVars>
      </dgm:prSet>
      <dgm:spPr/>
    </dgm:pt>
    <dgm:pt modelId="{FED9ADBF-499B-419E-81B0-AA5AE44DBC62}" type="pres">
      <dgm:prSet presAssocID="{A622782A-BDA6-4172-9B65-8869FB6FF2DE}" presName="image" presStyleLbl="fgImgPlace1" presStyleIdx="2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4E0FD012-1785-48AD-8428-44F42B20FCB6}" type="pres">
      <dgm:prSet presAssocID="{A622782A-BDA6-4172-9B65-8869FB6FF2DE}" presName="childNode" presStyleLbl="node1" presStyleIdx="2" presStyleCnt="4" custLinFactNeighborX="1903" custLinFactNeighborY="-945">
        <dgm:presLayoutVars>
          <dgm:bulletEnabled val="1"/>
        </dgm:presLayoutVars>
      </dgm:prSet>
      <dgm:spPr/>
    </dgm:pt>
    <dgm:pt modelId="{B59E36A5-9D1F-4DEE-8687-CCFA94832FAB}" type="pres">
      <dgm:prSet presAssocID="{A622782A-BDA6-4172-9B65-8869FB6FF2DE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60464603-C1BD-4382-ACF5-1BFD0785CAB1}" type="pres">
      <dgm:prSet presAssocID="{E5ACD1BA-8F6F-4668-B00A-8E9CFD891A1C}" presName="sibTrans" presStyleCnt="0"/>
      <dgm:spPr/>
    </dgm:pt>
    <dgm:pt modelId="{8D87D9AD-270F-41C5-8DF6-4F039E8F7E91}" type="pres">
      <dgm:prSet presAssocID="{704EA534-A967-499C-8558-F019C3312DDD}" presName="compositeNode" presStyleCnt="0">
        <dgm:presLayoutVars>
          <dgm:bulletEnabled val="1"/>
        </dgm:presLayoutVars>
      </dgm:prSet>
      <dgm:spPr/>
    </dgm:pt>
    <dgm:pt modelId="{46E0672F-9754-41D0-AB0C-8345429DA68E}" type="pres">
      <dgm:prSet presAssocID="{704EA534-A967-499C-8558-F019C3312DDD}" presName="image" presStyleLbl="fgImgPlace1" presStyleIdx="3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322C3E7D-6440-45C7-8950-AE258C8BA3EA}" type="pres">
      <dgm:prSet presAssocID="{704EA534-A967-499C-8558-F019C3312DDD}" presName="childNode" presStyleLbl="node1" presStyleIdx="3" presStyleCnt="4">
        <dgm:presLayoutVars>
          <dgm:bulletEnabled val="1"/>
        </dgm:presLayoutVars>
      </dgm:prSet>
      <dgm:spPr/>
    </dgm:pt>
    <dgm:pt modelId="{B7AE53C6-0260-4699-B696-7C63B039031D}" type="pres">
      <dgm:prSet presAssocID="{704EA534-A967-499C-8558-F019C3312DDD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F061CA1F-679B-416D-8C96-5905EF46AB5C}" type="presOf" srcId="{96E9417F-F18D-4472-B868-4A9D76F9E35A}" destId="{F6216929-B5B5-4364-887D-47A4976773F5}" srcOrd="0" destOrd="0" presId="urn:microsoft.com/office/officeart/2005/8/layout/hList2"/>
    <dgm:cxn modelId="{B504D828-AC9D-488E-8CBF-425AE31A23A7}" type="presOf" srcId="{704EA534-A967-499C-8558-F019C3312DDD}" destId="{B7AE53C6-0260-4699-B696-7C63B039031D}" srcOrd="0" destOrd="0" presId="urn:microsoft.com/office/officeart/2005/8/layout/hList2"/>
    <dgm:cxn modelId="{7BF37360-08FF-423B-B31B-7B5D939BC23B}" type="presOf" srcId="{D5B330B0-8B50-4F4C-83D7-276119F62B4D}" destId="{322C3E7D-6440-45C7-8950-AE258C8BA3EA}" srcOrd="0" destOrd="0" presId="urn:microsoft.com/office/officeart/2005/8/layout/hList2"/>
    <dgm:cxn modelId="{FC4D5F43-476A-4C1D-8F42-B95C0C0AB133}" type="presOf" srcId="{9EE25E6E-5BAE-4BBD-9197-E4857BA59233}" destId="{46F58C2A-026B-45BB-9310-0E8F466F5D8F}" srcOrd="0" destOrd="0" presId="urn:microsoft.com/office/officeart/2005/8/layout/hList2"/>
    <dgm:cxn modelId="{EFD96E63-70F4-48D0-94CE-16F622606436}" type="presOf" srcId="{75DE574D-1711-4D91-BE62-B6D86A0682F4}" destId="{3533B2D1-6CD2-49AD-8759-A2E982B6E5C7}" srcOrd="0" destOrd="0" presId="urn:microsoft.com/office/officeart/2005/8/layout/hList2"/>
    <dgm:cxn modelId="{4BCF9C4C-7091-4727-AF55-1DB03D2F1EEF}" srcId="{5CF80E5F-D371-4CD1-9A35-74BB8DF9AD47}" destId="{A622782A-BDA6-4172-9B65-8869FB6FF2DE}" srcOrd="2" destOrd="0" parTransId="{91B12940-9390-4BE0-91AA-CBA4CA03E62B}" sibTransId="{E5ACD1BA-8F6F-4668-B00A-8E9CFD891A1C}"/>
    <dgm:cxn modelId="{AC88236D-E463-4282-B75D-6D597CD52FB1}" srcId="{5CF80E5F-D371-4CD1-9A35-74BB8DF9AD47}" destId="{75DE574D-1711-4D91-BE62-B6D86A0682F4}" srcOrd="1" destOrd="0" parTransId="{BF2C6785-DEB2-4CA4-89EE-D20926D583CF}" sibTransId="{EA52E708-5D53-4A08-B1E5-67301F10C16F}"/>
    <dgm:cxn modelId="{8FBEAF77-713C-4B14-B519-2B89A67E312B}" type="presOf" srcId="{A622782A-BDA6-4172-9B65-8869FB6FF2DE}" destId="{B59E36A5-9D1F-4DEE-8687-CCFA94832FAB}" srcOrd="0" destOrd="0" presId="urn:microsoft.com/office/officeart/2005/8/layout/hList2"/>
    <dgm:cxn modelId="{FB1FF579-D7F9-4778-8D8F-4AEEA9DBB938}" srcId="{A622782A-BDA6-4172-9B65-8869FB6FF2DE}" destId="{8051AC75-1ABF-4FF5-8073-319F4A08A588}" srcOrd="0" destOrd="0" parTransId="{EAF3A444-FA56-4E78-8633-53141A0E856E}" sibTransId="{5DEBDE21-C180-46C6-8033-C763439D064A}"/>
    <dgm:cxn modelId="{A646C393-8B21-4A8B-82F2-0E998CA037C0}" srcId="{704EA534-A967-499C-8558-F019C3312DDD}" destId="{D5B330B0-8B50-4F4C-83D7-276119F62B4D}" srcOrd="0" destOrd="0" parTransId="{C92DF91B-0C84-45E6-801A-05C3EE4276F5}" sibTransId="{BA1C1344-CDDB-4D98-AD08-EC86026A5E6C}"/>
    <dgm:cxn modelId="{AB2152A0-22DB-433C-A82B-426D49AD0DF8}" srcId="{5CF80E5F-D371-4CD1-9A35-74BB8DF9AD47}" destId="{9EE25E6E-5BAE-4BBD-9197-E4857BA59233}" srcOrd="0" destOrd="0" parTransId="{A84AD70D-8FAC-4BED-8EB3-33E07947D062}" sibTransId="{55A974AB-D181-4A71-A3D2-BD124925B9DC}"/>
    <dgm:cxn modelId="{D58360BC-984B-4D8A-A166-AA0173707B42}" type="presOf" srcId="{5CF80E5F-D371-4CD1-9A35-74BB8DF9AD47}" destId="{8270D14C-F6E2-423F-A68E-1208206C7E65}" srcOrd="0" destOrd="0" presId="urn:microsoft.com/office/officeart/2005/8/layout/hList2"/>
    <dgm:cxn modelId="{D5FDB2C2-7468-4F9B-A7FA-57B040814D9C}" type="presOf" srcId="{8051AC75-1ABF-4FF5-8073-319F4A08A588}" destId="{4E0FD012-1785-48AD-8428-44F42B20FCB6}" srcOrd="0" destOrd="0" presId="urn:microsoft.com/office/officeart/2005/8/layout/hList2"/>
    <dgm:cxn modelId="{0AF37DC7-84FA-4CF2-84C5-65E0F2940458}" srcId="{75DE574D-1711-4D91-BE62-B6D86A0682F4}" destId="{96E9417F-F18D-4472-B868-4A9D76F9E35A}" srcOrd="0" destOrd="0" parTransId="{863FE735-69E4-4681-862D-611AF34EC351}" sibTransId="{A83DB51C-55B1-473E-AA40-7536485CA608}"/>
    <dgm:cxn modelId="{A15E44D2-6400-482C-8D39-58101C4E751D}" srcId="{5CF80E5F-D371-4CD1-9A35-74BB8DF9AD47}" destId="{704EA534-A967-499C-8558-F019C3312DDD}" srcOrd="3" destOrd="0" parTransId="{9901BDD5-D060-4EA7-8848-CC3E53B45EF5}" sibTransId="{FE227AA6-24AD-49EE-AC5B-D5DF450497FA}"/>
    <dgm:cxn modelId="{F48BECD9-8E71-488C-B7CE-133E4935AEFD}" srcId="{9EE25E6E-5BAE-4BBD-9197-E4857BA59233}" destId="{B3741E73-2DD0-4408-BBDC-E4409B99D6A2}" srcOrd="0" destOrd="0" parTransId="{F12F7ADF-6C11-472F-80BA-A1BE8D96D482}" sibTransId="{F96F6E55-9CD9-4C87-9558-495D8EF6CE08}"/>
    <dgm:cxn modelId="{4CA95CFB-5591-428A-BEC4-34C330EFDCEA}" type="presOf" srcId="{B3741E73-2DD0-4408-BBDC-E4409B99D6A2}" destId="{5FA07E64-F0D6-499F-8321-3D5B56931250}" srcOrd="0" destOrd="0" presId="urn:microsoft.com/office/officeart/2005/8/layout/hList2"/>
    <dgm:cxn modelId="{4A4B3BC2-D52E-4C1A-8CEF-248E1D66626F}" type="presParOf" srcId="{8270D14C-F6E2-423F-A68E-1208206C7E65}" destId="{D0E5CA4D-E0EC-46B3-9F08-581ED2FCE5D6}" srcOrd="0" destOrd="0" presId="urn:microsoft.com/office/officeart/2005/8/layout/hList2"/>
    <dgm:cxn modelId="{73AB852A-C565-43BD-9398-8BB1FA5A0200}" type="presParOf" srcId="{D0E5CA4D-E0EC-46B3-9F08-581ED2FCE5D6}" destId="{286DE8C1-BEB9-48D0-863D-CEC965EADA6C}" srcOrd="0" destOrd="0" presId="urn:microsoft.com/office/officeart/2005/8/layout/hList2"/>
    <dgm:cxn modelId="{75BB61E7-CD0A-4DC5-B69C-F00F39439544}" type="presParOf" srcId="{D0E5CA4D-E0EC-46B3-9F08-581ED2FCE5D6}" destId="{5FA07E64-F0D6-499F-8321-3D5B56931250}" srcOrd="1" destOrd="0" presId="urn:microsoft.com/office/officeart/2005/8/layout/hList2"/>
    <dgm:cxn modelId="{2C391483-A550-45E0-9F6B-9262F94011F4}" type="presParOf" srcId="{D0E5CA4D-E0EC-46B3-9F08-581ED2FCE5D6}" destId="{46F58C2A-026B-45BB-9310-0E8F466F5D8F}" srcOrd="2" destOrd="0" presId="urn:microsoft.com/office/officeart/2005/8/layout/hList2"/>
    <dgm:cxn modelId="{8E486235-FA5B-4EF6-B491-5AFB942347E5}" type="presParOf" srcId="{8270D14C-F6E2-423F-A68E-1208206C7E65}" destId="{189611BD-036D-4125-B2D1-CF5CD6B8E7FD}" srcOrd="1" destOrd="0" presId="urn:microsoft.com/office/officeart/2005/8/layout/hList2"/>
    <dgm:cxn modelId="{264AC109-D22A-48F7-9135-444B9D2929BE}" type="presParOf" srcId="{8270D14C-F6E2-423F-A68E-1208206C7E65}" destId="{AC677824-5398-4FC5-BD0A-B82558683CB7}" srcOrd="2" destOrd="0" presId="urn:microsoft.com/office/officeart/2005/8/layout/hList2"/>
    <dgm:cxn modelId="{A04A130F-F180-4BE8-80AA-815A815877EA}" type="presParOf" srcId="{AC677824-5398-4FC5-BD0A-B82558683CB7}" destId="{D9A8E9EB-FE0F-415D-9A17-6CE941AD1BFA}" srcOrd="0" destOrd="0" presId="urn:microsoft.com/office/officeart/2005/8/layout/hList2"/>
    <dgm:cxn modelId="{9C10C7F6-DF85-4DB5-BABD-ECBA9103E0B5}" type="presParOf" srcId="{AC677824-5398-4FC5-BD0A-B82558683CB7}" destId="{F6216929-B5B5-4364-887D-47A4976773F5}" srcOrd="1" destOrd="0" presId="urn:microsoft.com/office/officeart/2005/8/layout/hList2"/>
    <dgm:cxn modelId="{E1BB3C91-498B-4C7A-A01D-415507056DDD}" type="presParOf" srcId="{AC677824-5398-4FC5-BD0A-B82558683CB7}" destId="{3533B2D1-6CD2-49AD-8759-A2E982B6E5C7}" srcOrd="2" destOrd="0" presId="urn:microsoft.com/office/officeart/2005/8/layout/hList2"/>
    <dgm:cxn modelId="{D695CB24-8C9D-4B2C-8F8F-399CA54E5C4B}" type="presParOf" srcId="{8270D14C-F6E2-423F-A68E-1208206C7E65}" destId="{A27AFF6F-4CC3-41CD-9067-441042CD9F74}" srcOrd="3" destOrd="0" presId="urn:microsoft.com/office/officeart/2005/8/layout/hList2"/>
    <dgm:cxn modelId="{BE516807-4CC5-46FE-94D3-AE5DBC4F32EE}" type="presParOf" srcId="{8270D14C-F6E2-423F-A68E-1208206C7E65}" destId="{EE73088A-12FE-4D2F-AA1E-2C64F59473A2}" srcOrd="4" destOrd="0" presId="urn:microsoft.com/office/officeart/2005/8/layout/hList2"/>
    <dgm:cxn modelId="{663FCD6F-882B-4E75-AC46-DD08EDA6575C}" type="presParOf" srcId="{EE73088A-12FE-4D2F-AA1E-2C64F59473A2}" destId="{FED9ADBF-499B-419E-81B0-AA5AE44DBC62}" srcOrd="0" destOrd="0" presId="urn:microsoft.com/office/officeart/2005/8/layout/hList2"/>
    <dgm:cxn modelId="{33391C80-3063-41A3-8C62-82BA88F840A4}" type="presParOf" srcId="{EE73088A-12FE-4D2F-AA1E-2C64F59473A2}" destId="{4E0FD012-1785-48AD-8428-44F42B20FCB6}" srcOrd="1" destOrd="0" presId="urn:microsoft.com/office/officeart/2005/8/layout/hList2"/>
    <dgm:cxn modelId="{FBA467EF-0E59-4F3E-9CA4-7FBB1EA0B951}" type="presParOf" srcId="{EE73088A-12FE-4D2F-AA1E-2C64F59473A2}" destId="{B59E36A5-9D1F-4DEE-8687-CCFA94832FAB}" srcOrd="2" destOrd="0" presId="urn:microsoft.com/office/officeart/2005/8/layout/hList2"/>
    <dgm:cxn modelId="{B5F9E0C2-CFCC-4EA0-A544-C289D8ADDA02}" type="presParOf" srcId="{8270D14C-F6E2-423F-A68E-1208206C7E65}" destId="{60464603-C1BD-4382-ACF5-1BFD0785CAB1}" srcOrd="5" destOrd="0" presId="urn:microsoft.com/office/officeart/2005/8/layout/hList2"/>
    <dgm:cxn modelId="{F57A8FC5-7F63-4077-A0EF-CFE160E1D76A}" type="presParOf" srcId="{8270D14C-F6E2-423F-A68E-1208206C7E65}" destId="{8D87D9AD-270F-41C5-8DF6-4F039E8F7E91}" srcOrd="6" destOrd="0" presId="urn:microsoft.com/office/officeart/2005/8/layout/hList2"/>
    <dgm:cxn modelId="{F0418C68-9F65-46A2-9983-7621AEFB187D}" type="presParOf" srcId="{8D87D9AD-270F-41C5-8DF6-4F039E8F7E91}" destId="{46E0672F-9754-41D0-AB0C-8345429DA68E}" srcOrd="0" destOrd="0" presId="urn:microsoft.com/office/officeart/2005/8/layout/hList2"/>
    <dgm:cxn modelId="{6923007D-BB1C-40B6-825F-A18FAD25F1FA}" type="presParOf" srcId="{8D87D9AD-270F-41C5-8DF6-4F039E8F7E91}" destId="{322C3E7D-6440-45C7-8950-AE258C8BA3EA}" srcOrd="1" destOrd="0" presId="urn:microsoft.com/office/officeart/2005/8/layout/hList2"/>
    <dgm:cxn modelId="{AAFE4691-5828-4ECF-8E99-A65F13C3B105}" type="presParOf" srcId="{8D87D9AD-270F-41C5-8DF6-4F039E8F7E91}" destId="{B7AE53C6-0260-4699-B696-7C63B039031D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58C2A-026B-45BB-9310-0E8F466F5D8F}">
      <dsp:nvSpPr>
        <dsp:cNvPr id="0" name=""/>
        <dsp:cNvSpPr/>
      </dsp:nvSpPr>
      <dsp:spPr>
        <a:xfrm rot="16200000">
          <a:off x="-1849386" y="2772966"/>
          <a:ext cx="4226560" cy="397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0753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800" kern="1200"/>
        </a:p>
      </dsp:txBody>
      <dsp:txXfrm>
        <a:off x="-1849386" y="2772966"/>
        <a:ext cx="4226560" cy="397703"/>
      </dsp:txXfrm>
    </dsp:sp>
    <dsp:sp modelId="{5FA07E64-F0D6-499F-8321-3D5B56931250}">
      <dsp:nvSpPr>
        <dsp:cNvPr id="0" name=""/>
        <dsp:cNvSpPr/>
      </dsp:nvSpPr>
      <dsp:spPr>
        <a:xfrm>
          <a:off x="498422" y="867963"/>
          <a:ext cx="1980986" cy="42265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350753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/>
            <a:t>Resumen de la  información entregada, reflexión acerca de una idea determinada</a:t>
          </a:r>
        </a:p>
      </dsp:txBody>
      <dsp:txXfrm>
        <a:off x="498422" y="867963"/>
        <a:ext cx="1980986" cy="4226560"/>
      </dsp:txXfrm>
    </dsp:sp>
    <dsp:sp modelId="{286DE8C1-BEB9-48D0-863D-CEC965EADA6C}">
      <dsp:nvSpPr>
        <dsp:cNvPr id="0" name=""/>
        <dsp:cNvSpPr/>
      </dsp:nvSpPr>
      <dsp:spPr>
        <a:xfrm>
          <a:off x="65041" y="333568"/>
          <a:ext cx="795407" cy="795407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3B2D1-6CD2-49AD-8759-A2E982B6E5C7}">
      <dsp:nvSpPr>
        <dsp:cNvPr id="0" name=""/>
        <dsp:cNvSpPr/>
      </dsp:nvSpPr>
      <dsp:spPr>
        <a:xfrm rot="16200000">
          <a:off x="1047748" y="2772966"/>
          <a:ext cx="4226560" cy="397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0753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 </a:t>
          </a:r>
        </a:p>
      </dsp:txBody>
      <dsp:txXfrm>
        <a:off x="1047748" y="2772966"/>
        <a:ext cx="4226560" cy="397703"/>
      </dsp:txXfrm>
    </dsp:sp>
    <dsp:sp modelId="{F6216929-B5B5-4364-887D-47A4976773F5}">
      <dsp:nvSpPr>
        <dsp:cNvPr id="0" name=""/>
        <dsp:cNvSpPr/>
      </dsp:nvSpPr>
      <dsp:spPr>
        <a:xfrm>
          <a:off x="3399718" y="809171"/>
          <a:ext cx="1980986" cy="4226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350753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Lograr que las personas realicen u omitan una conducta</a:t>
          </a:r>
        </a:p>
      </dsp:txBody>
      <dsp:txXfrm>
        <a:off x="3399718" y="809171"/>
        <a:ext cx="1980986" cy="4226560"/>
      </dsp:txXfrm>
    </dsp:sp>
    <dsp:sp modelId="{D9A8E9EB-FE0F-415D-9A17-6CE941AD1BFA}">
      <dsp:nvSpPr>
        <dsp:cNvPr id="0" name=""/>
        <dsp:cNvSpPr/>
      </dsp:nvSpPr>
      <dsp:spPr>
        <a:xfrm>
          <a:off x="2962177" y="333568"/>
          <a:ext cx="795407" cy="795407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9E36A5-9D1F-4DEE-8687-CCFA94832FAB}">
      <dsp:nvSpPr>
        <dsp:cNvPr id="0" name=""/>
        <dsp:cNvSpPr/>
      </dsp:nvSpPr>
      <dsp:spPr>
        <a:xfrm rot="16200000">
          <a:off x="3944884" y="2772966"/>
          <a:ext cx="4226560" cy="397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0753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 </a:t>
          </a:r>
        </a:p>
      </dsp:txBody>
      <dsp:txXfrm>
        <a:off x="3944884" y="2772966"/>
        <a:ext cx="4226560" cy="397703"/>
      </dsp:txXfrm>
    </dsp:sp>
    <dsp:sp modelId="{4E0FD012-1785-48AD-8428-44F42B20FCB6}">
      <dsp:nvSpPr>
        <dsp:cNvPr id="0" name=""/>
        <dsp:cNvSpPr/>
      </dsp:nvSpPr>
      <dsp:spPr>
        <a:xfrm>
          <a:off x="6294714" y="818596"/>
          <a:ext cx="1980986" cy="42265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350753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Hay que empatizar para entender la postura del público</a:t>
          </a:r>
        </a:p>
      </dsp:txBody>
      <dsp:txXfrm>
        <a:off x="6294714" y="818596"/>
        <a:ext cx="1980986" cy="4226560"/>
      </dsp:txXfrm>
    </dsp:sp>
    <dsp:sp modelId="{FED9ADBF-499B-419E-81B0-AA5AE44DBC62}">
      <dsp:nvSpPr>
        <dsp:cNvPr id="0" name=""/>
        <dsp:cNvSpPr/>
      </dsp:nvSpPr>
      <dsp:spPr>
        <a:xfrm>
          <a:off x="5859312" y="333568"/>
          <a:ext cx="795407" cy="795407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AE53C6-0260-4699-B696-7C63B039031D}">
      <dsp:nvSpPr>
        <dsp:cNvPr id="0" name=""/>
        <dsp:cNvSpPr/>
      </dsp:nvSpPr>
      <dsp:spPr>
        <a:xfrm rot="16200000">
          <a:off x="6842020" y="2772966"/>
          <a:ext cx="4226560" cy="397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0753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 </a:t>
          </a:r>
        </a:p>
      </dsp:txBody>
      <dsp:txXfrm>
        <a:off x="6842020" y="2772966"/>
        <a:ext cx="4226560" cy="397703"/>
      </dsp:txXfrm>
    </dsp:sp>
    <dsp:sp modelId="{322C3E7D-6440-45C7-8950-AE258C8BA3EA}">
      <dsp:nvSpPr>
        <dsp:cNvPr id="0" name=""/>
        <dsp:cNvSpPr/>
      </dsp:nvSpPr>
      <dsp:spPr>
        <a:xfrm>
          <a:off x="9154152" y="858537"/>
          <a:ext cx="1980986" cy="4226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350753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Hacer que el público pase un rato agradable y que se sienta bien</a:t>
          </a:r>
        </a:p>
      </dsp:txBody>
      <dsp:txXfrm>
        <a:off x="9154152" y="858537"/>
        <a:ext cx="1980986" cy="4226560"/>
      </dsp:txXfrm>
    </dsp:sp>
    <dsp:sp modelId="{46E0672F-9754-41D0-AB0C-8345429DA68E}">
      <dsp:nvSpPr>
        <dsp:cNvPr id="0" name=""/>
        <dsp:cNvSpPr/>
      </dsp:nvSpPr>
      <dsp:spPr>
        <a:xfrm>
          <a:off x="8756448" y="333568"/>
          <a:ext cx="795407" cy="795407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3CD9B-ACB2-4888-B9E5-B260C550DD34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DEF55-18D7-4F44-8EA4-ECF44AA64F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9819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8DEF55-18D7-4F44-8EA4-ECF44AA64FD7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0594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8DEF55-18D7-4F44-8EA4-ECF44AA64FD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542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8DEF55-18D7-4F44-8EA4-ECF44AA64FD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8124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8DEF55-18D7-4F44-8EA4-ECF44AA64FD7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3585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8DEF55-18D7-4F44-8EA4-ECF44AA64FD7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2600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neuronas espejo son un factor preponderante en nuestra decisión de comprar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8DEF55-18D7-4F44-8EA4-ECF44AA64FD7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3143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05B4-6FD9-4F1A-A906-0E22D7B3A87D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051E-518C-49A2-A41C-615E48865C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7833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05B4-6FD9-4F1A-A906-0E22D7B3A87D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051E-518C-49A2-A41C-615E48865C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775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05B4-6FD9-4F1A-A906-0E22D7B3A87D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051E-518C-49A2-A41C-615E48865C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9337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05B4-6FD9-4F1A-A906-0E22D7B3A87D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051E-518C-49A2-A41C-615E48865C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8337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05B4-6FD9-4F1A-A906-0E22D7B3A87D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051E-518C-49A2-A41C-615E48865C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57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05B4-6FD9-4F1A-A906-0E22D7B3A87D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051E-518C-49A2-A41C-615E48865C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2377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05B4-6FD9-4F1A-A906-0E22D7B3A87D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051E-518C-49A2-A41C-615E48865C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358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05B4-6FD9-4F1A-A906-0E22D7B3A87D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051E-518C-49A2-A41C-615E48865C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943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05B4-6FD9-4F1A-A906-0E22D7B3A87D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051E-518C-49A2-A41C-615E48865C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998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05B4-6FD9-4F1A-A906-0E22D7B3A87D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051E-518C-49A2-A41C-615E48865C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22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05B4-6FD9-4F1A-A906-0E22D7B3A87D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051E-518C-49A2-A41C-615E48865C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468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B05B4-6FD9-4F1A-A906-0E22D7B3A87D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8051E-518C-49A2-A41C-615E48865C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704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3" Type="http://schemas.openxmlformats.org/officeDocument/2006/relationships/slide" Target="slide5.xml"/><Relationship Id="rId7" Type="http://schemas.openxmlformats.org/officeDocument/2006/relationships/image" Target="../media/image5.png"/><Relationship Id="rId12" Type="http://schemas.openxmlformats.org/officeDocument/2006/relationships/slide" Target="slide8.xml"/><Relationship Id="rId2" Type="http://schemas.openxmlformats.org/officeDocument/2006/relationships/image" Target="../media/image4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slide" Target="slide9.xml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slide" Target="slide7.xml"/><Relationship Id="rId1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1.svg"/><Relationship Id="rId3" Type="http://schemas.openxmlformats.org/officeDocument/2006/relationships/image" Target="../media/image94.png"/><Relationship Id="rId7" Type="http://schemas.openxmlformats.org/officeDocument/2006/relationships/image" Target="../media/image97.svg"/><Relationship Id="rId12" Type="http://schemas.openxmlformats.org/officeDocument/2006/relationships/image" Target="../media/image100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8.svg"/><Relationship Id="rId5" Type="http://schemas.openxmlformats.org/officeDocument/2006/relationships/image" Target="../media/image95.jpe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9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E56DD92-7129-4B92-BFB3-1EA1BC4D9F7A}"/>
              </a:ext>
            </a:extLst>
          </p:cNvPr>
          <p:cNvSpPr/>
          <p:nvPr/>
        </p:nvSpPr>
        <p:spPr>
          <a:xfrm>
            <a:off x="2006221" y="1288580"/>
            <a:ext cx="10090245" cy="3610966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9581CE-D02E-4793-885E-80A1F8A08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62" y="1852972"/>
            <a:ext cx="1447619" cy="23047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9BFE077-34AF-4E0A-9026-327B5CAF4AE1}"/>
              </a:ext>
            </a:extLst>
          </p:cNvPr>
          <p:cNvSpPr txBox="1"/>
          <p:nvPr/>
        </p:nvSpPr>
        <p:spPr>
          <a:xfrm>
            <a:off x="2524836" y="1852972"/>
            <a:ext cx="3889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b="1" dirty="0">
                <a:solidFill>
                  <a:schemeClr val="bg1"/>
                </a:solidFill>
              </a:rPr>
              <a:t>Félix Paniagua Mérida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7083B0B-0111-4197-955A-0B103AA36405}"/>
              </a:ext>
            </a:extLst>
          </p:cNvPr>
          <p:cNvSpPr txBox="1"/>
          <p:nvPr/>
        </p:nvSpPr>
        <p:spPr>
          <a:xfrm>
            <a:off x="2524835" y="2509697"/>
            <a:ext cx="6346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solidFill>
                  <a:schemeClr val="bg1"/>
                </a:solidFill>
              </a:rPr>
              <a:t>Graduado en Informática</a:t>
            </a:r>
          </a:p>
          <a:p>
            <a:r>
              <a:rPr lang="es-ES" sz="2200" b="1" dirty="0">
                <a:solidFill>
                  <a:schemeClr val="bg1"/>
                </a:solidFill>
              </a:rPr>
              <a:t>Master en Análisis y Visualización de Datos Masivos</a:t>
            </a:r>
            <a:endParaRPr lang="es-ES" sz="22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57BD91F-ECA1-41F1-A877-57A5F762B6AB}"/>
              </a:ext>
            </a:extLst>
          </p:cNvPr>
          <p:cNvSpPr txBox="1"/>
          <p:nvPr/>
        </p:nvSpPr>
        <p:spPr>
          <a:xfrm>
            <a:off x="2524837" y="3815966"/>
            <a:ext cx="72606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solidFill>
                  <a:schemeClr val="bg1"/>
                </a:solidFill>
              </a:rPr>
              <a:t>Trabajo en el departamento de Gobernanza y seguridad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27D8067-0C19-473B-BC1D-565AAF6506E2}"/>
              </a:ext>
            </a:extLst>
          </p:cNvPr>
          <p:cNvSpPr txBox="1"/>
          <p:nvPr/>
        </p:nvSpPr>
        <p:spPr>
          <a:xfrm>
            <a:off x="2524835" y="4435384"/>
            <a:ext cx="219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fpaniagua@Jccm.es</a:t>
            </a:r>
          </a:p>
        </p:txBody>
      </p:sp>
    </p:spTree>
    <p:extLst>
      <p:ext uri="{BB962C8B-B14F-4D97-AF65-F5344CB8AC3E}">
        <p14:creationId xmlns:p14="http://schemas.microsoft.com/office/powerpoint/2010/main" val="3210318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A8AA9261-892A-499A-8907-80E45709E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A4BA79-3295-4E07-9253-129251A05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5" y="1040572"/>
            <a:ext cx="10957931" cy="5858876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93A51349-57A9-6A9D-33CF-6B1A241798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75" y="251111"/>
            <a:ext cx="10957931" cy="7894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BC707-28C9-86B7-4723-CA863DCE992A}"/>
              </a:ext>
            </a:extLst>
          </p:cNvPr>
          <p:cNvSpPr txBox="1"/>
          <p:nvPr/>
        </p:nvSpPr>
        <p:spPr>
          <a:xfrm>
            <a:off x="4194717" y="486936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Arial"/>
                <a:cs typeface="Arial"/>
              </a:rPr>
              <a:t>Manipulación</a:t>
            </a:r>
            <a:r>
              <a:rPr lang="en-US" b="1">
                <a:latin typeface="Arial"/>
                <a:cs typeface="Arial"/>
              </a:rPr>
              <a:t> de </a:t>
            </a:r>
            <a:r>
              <a:rPr lang="en-US" b="1" err="1">
                <a:latin typeface="Arial"/>
                <a:cs typeface="Arial"/>
              </a:rPr>
              <a:t>Contenidos</a:t>
            </a:r>
            <a:r>
              <a:rPr lang="en-US" b="1">
                <a:latin typeface="Arial"/>
                <a:cs typeface="Arial"/>
              </a:rPr>
              <a:t> </a:t>
            </a:r>
            <a:r>
              <a:rPr lang="en-US" b="1" err="1">
                <a:latin typeface="Arial"/>
                <a:cs typeface="Arial"/>
              </a:rPr>
              <a:t>Digitales</a:t>
            </a:r>
            <a:endParaRPr lang="en-US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3787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01C31F2-E22F-417B-9895-2B1980CC7B9F}"/>
              </a:ext>
            </a:extLst>
          </p:cNvPr>
          <p:cNvSpPr txBox="1"/>
          <p:nvPr/>
        </p:nvSpPr>
        <p:spPr>
          <a:xfrm>
            <a:off x="838200" y="2373076"/>
            <a:ext cx="10905550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>
                <a:latin typeface="Arial"/>
                <a:cs typeface="Arial"/>
              </a:rPr>
              <a:t>Se puede definir como la </a:t>
            </a:r>
            <a:r>
              <a:rPr lang="es-ES" b="1" u="sng">
                <a:latin typeface="Arial"/>
                <a:cs typeface="Arial"/>
              </a:rPr>
              <a:t>capacidad para interpretar</a:t>
            </a:r>
            <a:r>
              <a:rPr lang="es-ES">
                <a:latin typeface="Arial"/>
                <a:cs typeface="Arial"/>
              </a:rPr>
              <a:t> la información que la luz del espectro visible hace </a:t>
            </a:r>
          </a:p>
          <a:p>
            <a:r>
              <a:rPr lang="es-ES">
                <a:latin typeface="Arial"/>
                <a:cs typeface="Arial"/>
              </a:rPr>
              <a:t>llegar hasta nuestros ojos</a:t>
            </a:r>
          </a:p>
          <a:p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A248D5E-608F-49D5-A79A-887FA78B359F}"/>
              </a:ext>
            </a:extLst>
          </p:cNvPr>
          <p:cNvSpPr/>
          <p:nvPr/>
        </p:nvSpPr>
        <p:spPr>
          <a:xfrm>
            <a:off x="2148469" y="5399221"/>
            <a:ext cx="8709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>
                <a:solidFill>
                  <a:srgbClr val="333333"/>
                </a:solidFill>
                <a:latin typeface="roboto"/>
              </a:rPr>
              <a:t>Nuestro sistema visual empieza a hacer predicciones en unos pocos milisegundos</a:t>
            </a:r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36D0CD8-19B2-4B5C-80C6-0A2AEABFF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769" y="3259235"/>
            <a:ext cx="2952381" cy="1761905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9AAC0ED-7F63-7D4B-778A-5271CC8673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75" y="251111"/>
            <a:ext cx="10957931" cy="78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DD8E3-9BA8-610E-FBF5-82807ACA490A}"/>
              </a:ext>
            </a:extLst>
          </p:cNvPr>
          <p:cNvSpPr txBox="1"/>
          <p:nvPr/>
        </p:nvSpPr>
        <p:spPr>
          <a:xfrm>
            <a:off x="4960832" y="461175"/>
            <a:ext cx="3084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La </a:t>
            </a:r>
            <a:r>
              <a:rPr lang="en-US" b="1" dirty="0" err="1">
                <a:latin typeface="Arial"/>
                <a:cs typeface="Arial"/>
              </a:rPr>
              <a:t>percepción</a:t>
            </a:r>
            <a:r>
              <a:rPr lang="en-US" b="1" dirty="0">
                <a:latin typeface="Arial"/>
                <a:cs typeface="Arial"/>
              </a:rPr>
              <a:t> visual</a:t>
            </a:r>
          </a:p>
        </p:txBody>
      </p:sp>
    </p:spTree>
    <p:extLst>
      <p:ext uri="{BB962C8B-B14F-4D97-AF65-F5344CB8AC3E}">
        <p14:creationId xmlns:p14="http://schemas.microsoft.com/office/powerpoint/2010/main" val="360998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0F063-2BB7-47BC-8C4A-9E6E037C4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11A76A-D2E4-410A-954E-7AA0DD8F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6706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B964E06-AB9E-4FA7-8A37-D3442C712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52" y="864010"/>
            <a:ext cx="10957930" cy="587663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C5819EE-BB83-40CD-9EEC-E8F798E9D3BC}"/>
              </a:ext>
            </a:extLst>
          </p:cNvPr>
          <p:cNvSpPr txBox="1"/>
          <p:nvPr/>
        </p:nvSpPr>
        <p:spPr>
          <a:xfrm>
            <a:off x="1008710" y="6041990"/>
            <a:ext cx="1017458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dirty="0">
                <a:latin typeface="Arial"/>
                <a:cs typeface="Arial"/>
              </a:rPr>
              <a:t>Busca encontrar un </a:t>
            </a:r>
            <a:r>
              <a:rPr lang="es-ES" b="1" dirty="0">
                <a:latin typeface="Arial"/>
                <a:cs typeface="Arial"/>
              </a:rPr>
              <a:t>sentido </a:t>
            </a:r>
            <a:r>
              <a:rPr lang="es-ES" dirty="0">
                <a:latin typeface="Arial"/>
                <a:cs typeface="Arial"/>
              </a:rPr>
              <a:t>a cómo nuestras </a:t>
            </a:r>
            <a:r>
              <a:rPr lang="es-ES" b="1" dirty="0">
                <a:latin typeface="Arial"/>
                <a:cs typeface="Arial"/>
              </a:rPr>
              <a:t>mentes </a:t>
            </a:r>
            <a:r>
              <a:rPr lang="es-ES" dirty="0">
                <a:latin typeface="Arial"/>
                <a:cs typeface="Arial"/>
              </a:rPr>
              <a:t>perciben las cosas como un todo, en lugar 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/>
                <a:cs typeface="Arial"/>
              </a:rPr>
              <a:t>de </a:t>
            </a:r>
            <a:r>
              <a:rPr lang="es-ES" b="1" dirty="0">
                <a:latin typeface="Arial"/>
                <a:cs typeface="Arial"/>
              </a:rPr>
              <a:t>individualmente </a:t>
            </a:r>
            <a:r>
              <a:rPr lang="es-ES" dirty="0">
                <a:latin typeface="Arial"/>
                <a:cs typeface="Arial"/>
              </a:rPr>
              <a:t>cada elemento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1EE0B-1D4A-6600-C733-A34010EF88A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351" y="74550"/>
            <a:ext cx="10957931" cy="78946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6A7811AB-E50C-4774-AAE1-1D9281CFBF96}"/>
              </a:ext>
            </a:extLst>
          </p:cNvPr>
          <p:cNvSpPr txBox="1"/>
          <p:nvPr/>
        </p:nvSpPr>
        <p:spPr>
          <a:xfrm>
            <a:off x="4160481" y="169679"/>
            <a:ext cx="41798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dirty="0">
                <a:latin typeface="Arial"/>
                <a:cs typeface="Arial"/>
              </a:rPr>
              <a:t>Patrón, Figura o Forma</a:t>
            </a:r>
            <a:endParaRPr lang="es-E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3988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87AFD4C-BEFB-A8D7-32FA-A9054B7BF1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33" y="121013"/>
            <a:ext cx="10957931" cy="789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7A137E-A1A5-C247-4D3F-512C22E793C7}"/>
              </a:ext>
            </a:extLst>
          </p:cNvPr>
          <p:cNvSpPr txBox="1"/>
          <p:nvPr/>
        </p:nvSpPr>
        <p:spPr>
          <a:xfrm>
            <a:off x="4160481" y="169679"/>
            <a:ext cx="41798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dirty="0">
                <a:latin typeface="Arial"/>
                <a:cs typeface="Arial"/>
              </a:rPr>
              <a:t>Patrón, Figura o Forma</a:t>
            </a:r>
            <a:endParaRPr lang="es-ES" sz="2800" dirty="0">
              <a:cs typeface="Calibri"/>
            </a:endParaRPr>
          </a:p>
        </p:txBody>
      </p:sp>
      <p:pic>
        <p:nvPicPr>
          <p:cNvPr id="2" name="Imagen 4">
            <a:extLst>
              <a:ext uri="{FF2B5EF4-FFF2-40B4-BE49-F238E27FC236}">
                <a16:creationId xmlns:a16="http://schemas.microsoft.com/office/drawing/2014/main" id="{083DCD36-49BB-C4A9-555B-5F6109208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" y="1632234"/>
            <a:ext cx="12181303" cy="522576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A2AC780-01FA-696D-FE51-709216B1B45E}"/>
              </a:ext>
            </a:extLst>
          </p:cNvPr>
          <p:cNvSpPr txBox="1"/>
          <p:nvPr/>
        </p:nvSpPr>
        <p:spPr>
          <a:xfrm>
            <a:off x="611589" y="1714121"/>
            <a:ext cx="1134156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dirty="0">
                <a:latin typeface="Arial"/>
                <a:cs typeface="Arial"/>
              </a:rPr>
              <a:t>Para que un </a:t>
            </a:r>
            <a:r>
              <a:rPr lang="es-ES" b="1" dirty="0">
                <a:latin typeface="Arial"/>
                <a:cs typeface="Arial"/>
              </a:rPr>
              <a:t>diseño </a:t>
            </a:r>
            <a:r>
              <a:rPr lang="es-ES" dirty="0">
                <a:latin typeface="Arial"/>
                <a:cs typeface="Arial"/>
              </a:rPr>
              <a:t>funcione </a:t>
            </a:r>
            <a:r>
              <a:rPr lang="es-ES" b="1" dirty="0">
                <a:latin typeface="Arial"/>
                <a:cs typeface="Arial"/>
              </a:rPr>
              <a:t>bien </a:t>
            </a:r>
            <a:r>
              <a:rPr lang="es-ES" dirty="0">
                <a:latin typeface="Arial"/>
                <a:cs typeface="Arial"/>
              </a:rPr>
              <a:t>se debe considerar siempre, no sólo los elementos visuales por separado, 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/>
                <a:cs typeface="Arial"/>
              </a:rPr>
              <a:t>sino también cómo se percibe la </a:t>
            </a:r>
            <a:r>
              <a:rPr lang="es-ES" b="1" dirty="0">
                <a:latin typeface="Arial"/>
                <a:cs typeface="Arial"/>
              </a:rPr>
              <a:t>totalidad del diseño</a:t>
            </a:r>
            <a:r>
              <a:rPr lang="es-ES" dirty="0">
                <a:latin typeface="Arial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0969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BC5819EE-BB83-40CD-9EEC-E8F798E9D3BC}"/>
              </a:ext>
            </a:extLst>
          </p:cNvPr>
          <p:cNvSpPr txBox="1"/>
          <p:nvPr/>
        </p:nvSpPr>
        <p:spPr>
          <a:xfrm>
            <a:off x="858579" y="1522725"/>
            <a:ext cx="1077250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b="1">
                <a:latin typeface="Arial"/>
                <a:cs typeface="Arial"/>
              </a:rPr>
              <a:t>La aparición </a:t>
            </a:r>
            <a:r>
              <a:rPr lang="es-ES"/>
              <a:t>, </a:t>
            </a:r>
            <a:r>
              <a:rPr lang="es-ES">
                <a:latin typeface="Arial"/>
                <a:cs typeface="Arial"/>
              </a:rPr>
              <a:t>las personas tienden a identificar los elementos primero en su </a:t>
            </a:r>
            <a:r>
              <a:rPr lang="es-ES" b="1">
                <a:latin typeface="Arial"/>
                <a:cs typeface="Arial"/>
              </a:rPr>
              <a:t>forma general delineada</a:t>
            </a:r>
          </a:p>
          <a:p>
            <a:r>
              <a:rPr lang="es-ES">
                <a:latin typeface="Arial"/>
                <a:cs typeface="Arial"/>
              </a:rPr>
              <a:t>Nuestro cerebro reconoce un objeto simple y bien definido </a:t>
            </a:r>
            <a:r>
              <a:rPr lang="es-ES" b="1">
                <a:latin typeface="Arial"/>
                <a:cs typeface="Arial"/>
              </a:rPr>
              <a:t>más rápido</a:t>
            </a:r>
            <a:r>
              <a:rPr lang="es-ES">
                <a:latin typeface="Arial"/>
                <a:cs typeface="Arial"/>
              </a:rPr>
              <a:t> que uno detallado.</a:t>
            </a:r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1B71CDE-C320-4B18-A259-BBA11D3B2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228" y="2648710"/>
            <a:ext cx="3580952" cy="3323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07D7BB-4602-56DD-E516-9ABCB333C0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75" y="251111"/>
            <a:ext cx="10957931" cy="789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83BB5-D7EE-56B7-414A-2136FD8E56CE}"/>
              </a:ext>
            </a:extLst>
          </p:cNvPr>
          <p:cNvSpPr txBox="1"/>
          <p:nvPr/>
        </p:nvSpPr>
        <p:spPr>
          <a:xfrm>
            <a:off x="4796296" y="379989"/>
            <a:ext cx="37119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dirty="0">
                <a:latin typeface="Arial"/>
                <a:cs typeface="Arial"/>
              </a:rPr>
              <a:t>Las ideas claves</a:t>
            </a:r>
          </a:p>
        </p:txBody>
      </p:sp>
    </p:spTree>
    <p:extLst>
      <p:ext uri="{BB962C8B-B14F-4D97-AF65-F5344CB8AC3E}">
        <p14:creationId xmlns:p14="http://schemas.microsoft.com/office/powerpoint/2010/main" val="328060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BC5819EE-BB83-40CD-9EEC-E8F798E9D3BC}"/>
              </a:ext>
            </a:extLst>
          </p:cNvPr>
          <p:cNvSpPr txBox="1"/>
          <p:nvPr/>
        </p:nvSpPr>
        <p:spPr>
          <a:xfrm>
            <a:off x="992752" y="1817156"/>
            <a:ext cx="995634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b="1" dirty="0">
                <a:latin typeface="Arial"/>
                <a:cs typeface="Arial"/>
              </a:rPr>
              <a:t>La Reificación</a:t>
            </a:r>
            <a:r>
              <a:rPr lang="es-ES" dirty="0">
                <a:latin typeface="Arial"/>
                <a:cs typeface="Arial"/>
              </a:rPr>
              <a:t>, Las personas pueden reconocer objetos incluso cuando faltan partes de ellos. Nuestro cerebro hace coincidir lo que vemos con patrones familiares almacenados en nuestra memoria y llena los huecos. De ahí que los logos sencillos funcionen tan bien.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F4AC81-0926-4898-AB04-331E66515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333" y="3250440"/>
            <a:ext cx="2929760" cy="309367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1FCCD08-5D4B-E5FE-4B58-43EB83328CE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75" y="251111"/>
            <a:ext cx="10957931" cy="78946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5EEEF2BE-6CEA-4DD5-8FAA-1AA6D96548ED}"/>
              </a:ext>
            </a:extLst>
          </p:cNvPr>
          <p:cNvSpPr txBox="1"/>
          <p:nvPr/>
        </p:nvSpPr>
        <p:spPr>
          <a:xfrm>
            <a:off x="4796296" y="379989"/>
            <a:ext cx="37119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dirty="0">
                <a:latin typeface="Arial"/>
                <a:cs typeface="Arial"/>
              </a:rPr>
              <a:t>Las ideas claves</a:t>
            </a:r>
          </a:p>
        </p:txBody>
      </p:sp>
    </p:spTree>
    <p:extLst>
      <p:ext uri="{BB962C8B-B14F-4D97-AF65-F5344CB8AC3E}">
        <p14:creationId xmlns:p14="http://schemas.microsoft.com/office/powerpoint/2010/main" val="1971347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BC5819EE-BB83-40CD-9EEC-E8F798E9D3BC}"/>
              </a:ext>
            </a:extLst>
          </p:cNvPr>
          <p:cNvSpPr txBox="1"/>
          <p:nvPr/>
        </p:nvSpPr>
        <p:spPr>
          <a:xfrm>
            <a:off x="1310497" y="1377628"/>
            <a:ext cx="8996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La Semejanza</a:t>
            </a:r>
            <a:r>
              <a:rPr lang="es-ES"/>
              <a:t>, </a:t>
            </a: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Los elementos que comparten características visuales similares se perciben </a:t>
            </a:r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más relacionados </a:t>
            </a: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que los que no comparten características similares.</a:t>
            </a:r>
          </a:p>
          <a:p>
            <a:pPr algn="just"/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Al tener figuras o imágenes de características similares (ya sea por color, forma, tamaño, </a:t>
            </a:r>
            <a:r>
              <a:rPr lang="es-ES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), automáticamente el cerebro toma cada elemento individual como parte de un grupo.</a:t>
            </a:r>
          </a:p>
          <a:p>
            <a:pPr algn="just"/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De la misma forma, puede tomarse un objeto y </a:t>
            </a:r>
            <a:r>
              <a:rPr lang="es-ES" b="1">
                <a:latin typeface="Arial" panose="020B0604020202020204" pitchFamily="34" charset="0"/>
                <a:cs typeface="Arial" panose="020B0604020202020204" pitchFamily="34" charset="0"/>
              </a:rPr>
              <a:t>destacarlo o enfatizarlo </a:t>
            </a: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generando una </a:t>
            </a:r>
            <a:r>
              <a:rPr lang="es-ES" i="1">
                <a:latin typeface="Arial" panose="020B0604020202020204" pitchFamily="34" charset="0"/>
                <a:cs typeface="Arial" panose="020B0604020202020204" pitchFamily="34" charset="0"/>
              </a:rPr>
              <a:t>anomalía</a:t>
            </a: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. Es decir, que se rompe el patrón de similitud con el resto de los objetos.</a:t>
            </a:r>
          </a:p>
          <a:p>
            <a:pPr algn="just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278F2BD-70B5-4B95-907F-35F22D640A9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162" y="4025027"/>
            <a:ext cx="6168744" cy="2140798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DFD33321-DBD0-0D9C-1FF5-E6CD7ABC8E4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75" y="251111"/>
            <a:ext cx="10957931" cy="789460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D334F1A3-605C-42ED-548D-F70505372A73}"/>
              </a:ext>
            </a:extLst>
          </p:cNvPr>
          <p:cNvSpPr txBox="1"/>
          <p:nvPr/>
        </p:nvSpPr>
        <p:spPr>
          <a:xfrm>
            <a:off x="4689349" y="379989"/>
            <a:ext cx="37119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dirty="0">
                <a:latin typeface="Arial"/>
                <a:cs typeface="Arial"/>
              </a:rPr>
              <a:t>Las ideas claves</a:t>
            </a:r>
          </a:p>
        </p:txBody>
      </p:sp>
    </p:spTree>
    <p:extLst>
      <p:ext uri="{BB962C8B-B14F-4D97-AF65-F5344CB8AC3E}">
        <p14:creationId xmlns:p14="http://schemas.microsoft.com/office/powerpoint/2010/main" val="4053141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73F1613-6601-49F2-947F-817C1CB14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03" y="1094928"/>
            <a:ext cx="11402772" cy="5509182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ABEDD5D-74DB-155C-3A66-A76432DC39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75" y="251111"/>
            <a:ext cx="10957931" cy="78946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03DCD752-6C7D-1B3D-234A-0B25D73B2A28}"/>
              </a:ext>
            </a:extLst>
          </p:cNvPr>
          <p:cNvSpPr>
            <a:spLocks noGrp="1"/>
          </p:cNvSpPr>
          <p:nvPr/>
        </p:nvSpPr>
        <p:spPr>
          <a:xfrm>
            <a:off x="5021929" y="256823"/>
            <a:ext cx="3566823" cy="777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Semejanza</a:t>
            </a:r>
          </a:p>
        </p:txBody>
      </p:sp>
    </p:spTree>
    <p:extLst>
      <p:ext uri="{BB962C8B-B14F-4D97-AF65-F5344CB8AC3E}">
        <p14:creationId xmlns:p14="http://schemas.microsoft.com/office/powerpoint/2010/main" val="3504213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BC5819EE-BB83-40CD-9EEC-E8F798E9D3BC}"/>
              </a:ext>
            </a:extLst>
          </p:cNvPr>
          <p:cNvSpPr txBox="1"/>
          <p:nvPr/>
        </p:nvSpPr>
        <p:spPr>
          <a:xfrm>
            <a:off x="1014109" y="1458002"/>
            <a:ext cx="10172845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b="1">
                <a:latin typeface="Arial"/>
                <a:cs typeface="Arial"/>
              </a:rPr>
              <a:t>La Continuidad</a:t>
            </a:r>
            <a:r>
              <a:rPr lang="es-ES"/>
              <a:t>, el ojo puede crear visualmente la continuidad de una </a:t>
            </a:r>
            <a:r>
              <a:rPr lang="es-ES" err="1"/>
              <a:t>linea</a:t>
            </a:r>
            <a:r>
              <a:rPr lang="es-ES"/>
              <a:t>. Este principio se basa en la idea de que </a:t>
            </a:r>
            <a:r>
              <a:rPr lang="es-ES" b="1"/>
              <a:t>el ojo humano va a seguir siempre el camino visual más suave</a:t>
            </a:r>
            <a:r>
              <a:rPr lang="es-ES"/>
              <a:t>, menos forzado y más coherente.</a:t>
            </a:r>
          </a:p>
          <a:p>
            <a:r>
              <a:rPr lang="es-ES"/>
              <a:t>Por ejemplo, nuestro ojo va a querer seguir la línea recta o curva, de un extremo a otro, incluso aunque las líneas cambien de color a mitad de su recorrido. En este caso, tendemos a agrupar los elementos por la continuidad que percibe nuestro ojo.</a:t>
            </a:r>
          </a:p>
          <a:p>
            <a:r>
              <a:rPr lang="es-ES"/>
              <a:t>El principio de Continuidad puede resultarnos de mucha utilidad, para por ejemplo, </a:t>
            </a:r>
            <a:r>
              <a:rPr lang="es-ES" b="1"/>
              <a:t>apuntar hacia un elemento</a:t>
            </a:r>
            <a:r>
              <a:rPr lang="es-ES"/>
              <a:t> del diseño o cuando necesitamos </a:t>
            </a:r>
            <a:r>
              <a:rPr lang="es-ES" b="1"/>
              <a:t>guiar la mirada de nuestro espectador</a:t>
            </a:r>
            <a:r>
              <a:rPr lang="es-ES"/>
              <a:t>.</a:t>
            </a:r>
          </a:p>
          <a:p>
            <a:pPr algn="just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7B634A-5BEF-440D-9AB8-860BF8EE2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33" y="4041714"/>
            <a:ext cx="7354054" cy="2163413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7537BEA3-47C1-4E8F-93E5-514279E1918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75" y="251111"/>
            <a:ext cx="10957931" cy="7894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472E2B-0B06-D125-3B58-E3540770C592}"/>
              </a:ext>
            </a:extLst>
          </p:cNvPr>
          <p:cNvSpPr txBox="1"/>
          <p:nvPr/>
        </p:nvSpPr>
        <p:spPr>
          <a:xfrm>
            <a:off x="9446245" y="63610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Hay </a:t>
            </a:r>
            <a:r>
              <a:rPr lang="en-US" dirty="0" err="1"/>
              <a:t>algún</a:t>
            </a:r>
            <a:r>
              <a:rPr lang="en-US" dirty="0"/>
              <a:t> error (</a:t>
            </a:r>
            <a:r>
              <a:rPr lang="en-US" dirty="0" err="1"/>
              <a:t>le,just</a:t>
            </a:r>
            <a:r>
              <a:rPr lang="en-US" dirty="0"/>
              <a:t>)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98435D5-F6BB-A7AD-5C4D-211693315367}"/>
              </a:ext>
            </a:extLst>
          </p:cNvPr>
          <p:cNvSpPr txBox="1"/>
          <p:nvPr/>
        </p:nvSpPr>
        <p:spPr>
          <a:xfrm>
            <a:off x="4689349" y="379989"/>
            <a:ext cx="37119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dirty="0">
                <a:latin typeface="Arial"/>
                <a:cs typeface="Arial"/>
              </a:rPr>
              <a:t>Las ideas claves</a:t>
            </a:r>
          </a:p>
        </p:txBody>
      </p:sp>
    </p:spTree>
    <p:extLst>
      <p:ext uri="{BB962C8B-B14F-4D97-AF65-F5344CB8AC3E}">
        <p14:creationId xmlns:p14="http://schemas.microsoft.com/office/powerpoint/2010/main" val="2081508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86414" y="2870606"/>
            <a:ext cx="9144000" cy="11167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z="2800" i="1" dirty="0">
                <a:latin typeface="Arial"/>
                <a:cs typeface="Arial"/>
              </a:rPr>
              <a:t>La gente </a:t>
            </a:r>
            <a:r>
              <a:rPr lang="es-ES" sz="2800" b="1" i="1" dirty="0">
                <a:latin typeface="Arial"/>
                <a:cs typeface="Arial"/>
              </a:rPr>
              <a:t>olvidará </a:t>
            </a:r>
            <a:r>
              <a:rPr lang="es-ES" sz="2800" i="1" dirty="0">
                <a:latin typeface="Arial"/>
                <a:cs typeface="Arial"/>
              </a:rPr>
              <a:t>lo que dijiste, la gente </a:t>
            </a:r>
            <a:r>
              <a:rPr lang="es-ES" sz="2800" b="1" i="1" dirty="0">
                <a:latin typeface="Arial"/>
                <a:cs typeface="Arial"/>
              </a:rPr>
              <a:t>olvidará </a:t>
            </a:r>
            <a:r>
              <a:rPr lang="es-ES" sz="2800" i="1" dirty="0">
                <a:latin typeface="Arial"/>
                <a:cs typeface="Arial"/>
              </a:rPr>
              <a:t>lo que hiciste, pero la gente nunca </a:t>
            </a:r>
            <a:r>
              <a:rPr lang="es-ES" sz="2800" b="1" i="1" dirty="0">
                <a:latin typeface="Arial"/>
                <a:cs typeface="Arial"/>
              </a:rPr>
              <a:t>olvidará </a:t>
            </a:r>
            <a:r>
              <a:rPr lang="es-ES" sz="2800" i="1" dirty="0">
                <a:latin typeface="Arial"/>
                <a:cs typeface="Arial"/>
              </a:rPr>
              <a:t>cómo la hiciste </a:t>
            </a:r>
            <a:r>
              <a:rPr lang="es-ES" sz="2800" b="1" i="1" dirty="0">
                <a:latin typeface="Arial"/>
                <a:cs typeface="Arial"/>
              </a:rPr>
              <a:t>sentir</a:t>
            </a:r>
            <a:r>
              <a:rPr lang="es-ES" sz="2800" i="1" dirty="0">
                <a:latin typeface="Arial"/>
                <a:cs typeface="Arial"/>
              </a:rPr>
              <a:t>. </a:t>
            </a:r>
            <a:r>
              <a:rPr lang="es-ES" sz="2900" b="1" i="1" dirty="0">
                <a:latin typeface="Arial"/>
                <a:cs typeface="Arial"/>
              </a:rPr>
              <a:t>Maya Angelou</a:t>
            </a:r>
            <a:endParaRPr lang="es-ES" sz="2900" b="1" dirty="0">
              <a:latin typeface="Arial"/>
              <a:cs typeface="Arial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BFB50BA-50EA-FCBF-C718-8BA5D55885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75" y="251111"/>
            <a:ext cx="10957931" cy="78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569A80-EBEB-7DE7-45CD-8158D9640161}"/>
              </a:ext>
            </a:extLst>
          </p:cNvPr>
          <p:cNvSpPr txBox="1"/>
          <p:nvPr/>
        </p:nvSpPr>
        <p:spPr>
          <a:xfrm>
            <a:off x="4194717" y="486936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Arial"/>
                <a:cs typeface="Arial"/>
              </a:rPr>
              <a:t>Manipulación</a:t>
            </a:r>
            <a:r>
              <a:rPr lang="en-US" b="1">
                <a:latin typeface="Arial"/>
                <a:cs typeface="Arial"/>
              </a:rPr>
              <a:t> de </a:t>
            </a:r>
            <a:r>
              <a:rPr lang="en-US" b="1" err="1">
                <a:latin typeface="Arial"/>
                <a:cs typeface="Arial"/>
              </a:rPr>
              <a:t>Contenidos</a:t>
            </a:r>
            <a:r>
              <a:rPr lang="en-US" b="1">
                <a:latin typeface="Arial"/>
                <a:cs typeface="Arial"/>
              </a:rPr>
              <a:t> </a:t>
            </a:r>
            <a:r>
              <a:rPr lang="en-US" b="1" err="1">
                <a:latin typeface="Arial"/>
                <a:cs typeface="Arial"/>
              </a:rPr>
              <a:t>Digitales</a:t>
            </a:r>
            <a:endParaRPr lang="en-US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5335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579231F5-2961-7C20-12B7-C6A800A6A3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75" y="251111"/>
            <a:ext cx="10957931" cy="78946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59F31A6-946A-36FF-B499-A9B8B885A601}"/>
              </a:ext>
            </a:extLst>
          </p:cNvPr>
          <p:cNvSpPr>
            <a:spLocks noGrp="1"/>
          </p:cNvSpPr>
          <p:nvPr/>
        </p:nvSpPr>
        <p:spPr>
          <a:xfrm>
            <a:off x="4676929" y="123472"/>
            <a:ext cx="3566823" cy="860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Continuidad</a:t>
            </a:r>
          </a:p>
        </p:txBody>
      </p:sp>
      <p:pic>
        <p:nvPicPr>
          <p:cNvPr id="8" name="Imagen 9" descr="Texto&#10;&#10;Descripción generada automáticamente">
            <a:extLst>
              <a:ext uri="{FF2B5EF4-FFF2-40B4-BE49-F238E27FC236}">
                <a16:creationId xmlns:a16="http://schemas.microsoft.com/office/drawing/2014/main" id="{39C47512-B5C7-17B2-A503-413CB18D8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874" y="1271650"/>
            <a:ext cx="7194883" cy="558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33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BC5819EE-BB83-40CD-9EEC-E8F798E9D3BC}"/>
              </a:ext>
            </a:extLst>
          </p:cNvPr>
          <p:cNvSpPr txBox="1"/>
          <p:nvPr/>
        </p:nvSpPr>
        <p:spPr>
          <a:xfrm>
            <a:off x="187712" y="1935189"/>
            <a:ext cx="882263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b="1">
                <a:latin typeface="Arial"/>
                <a:cs typeface="Arial"/>
              </a:rPr>
              <a:t>El principio de cierre, </a:t>
            </a:r>
            <a:r>
              <a:rPr lang="es-ES">
                <a:latin typeface="Arial"/>
                <a:cs typeface="Arial"/>
              </a:rPr>
              <a:t>Cuando percibimos una figura que no está cerrada o delimitada por líneas, nuestra mente tiende a </a:t>
            </a:r>
            <a:r>
              <a:rPr lang="es-ES" b="1">
                <a:latin typeface="Arial"/>
                <a:cs typeface="Arial"/>
              </a:rPr>
              <a:t>transmitir una sensación de cierre</a:t>
            </a:r>
            <a:r>
              <a:rPr lang="es-ES">
                <a:latin typeface="Arial"/>
                <a:cs typeface="Arial"/>
              </a:rPr>
              <a:t> o forma completa..</a:t>
            </a:r>
            <a:endParaRPr lang="en-US"/>
          </a:p>
          <a:p>
            <a:pPr algn="just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779989-9B28-483B-BE3D-59749066E2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8273" y="3130898"/>
            <a:ext cx="4756204" cy="2192253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60BC8BE-61F5-C73A-3ECA-96BD7ACA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443" y="931978"/>
            <a:ext cx="10515600" cy="851636"/>
          </a:xfrm>
        </p:spPr>
        <p:txBody>
          <a:bodyPr/>
          <a:lstStyle/>
          <a:p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Teoría de la Gestalt </a:t>
            </a:r>
            <a:r>
              <a:rPr lang="es-ES" sz="3200">
                <a:latin typeface="Arial" panose="020B0604020202020204" pitchFamily="34" charset="0"/>
                <a:cs typeface="Arial" panose="020B0604020202020204" pitchFamily="34" charset="0"/>
              </a:rPr>
              <a:t>la ideas claves</a:t>
            </a:r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3B66DB29-7F9B-72B2-3876-53DCD8358F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277" y="18794"/>
            <a:ext cx="10957931" cy="7894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6763A4-2D9A-76F5-BF39-0EBA8338AC07}"/>
              </a:ext>
            </a:extLst>
          </p:cNvPr>
          <p:cNvSpPr txBox="1"/>
          <p:nvPr/>
        </p:nvSpPr>
        <p:spPr>
          <a:xfrm>
            <a:off x="4064619" y="254619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Arial"/>
                <a:cs typeface="Arial"/>
              </a:rPr>
              <a:t>Manipulación</a:t>
            </a:r>
            <a:r>
              <a:rPr lang="en-US" b="1">
                <a:latin typeface="Arial"/>
                <a:cs typeface="Arial"/>
              </a:rPr>
              <a:t> de </a:t>
            </a:r>
            <a:r>
              <a:rPr lang="en-US" b="1" err="1">
                <a:latin typeface="Arial"/>
                <a:cs typeface="Arial"/>
              </a:rPr>
              <a:t>Contenidos</a:t>
            </a:r>
            <a:r>
              <a:rPr lang="en-US" b="1">
                <a:latin typeface="Arial"/>
                <a:cs typeface="Arial"/>
              </a:rPr>
              <a:t> </a:t>
            </a:r>
            <a:r>
              <a:rPr lang="en-US" b="1" err="1">
                <a:latin typeface="Arial"/>
                <a:cs typeface="Arial"/>
              </a:rPr>
              <a:t>Digitales</a:t>
            </a:r>
            <a:endParaRPr lang="en-US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6404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BC5819EE-BB83-40CD-9EEC-E8F798E9D3BC}"/>
              </a:ext>
            </a:extLst>
          </p:cNvPr>
          <p:cNvSpPr txBox="1"/>
          <p:nvPr/>
        </p:nvSpPr>
        <p:spPr>
          <a:xfrm>
            <a:off x="1969625" y="1484575"/>
            <a:ext cx="882263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b="1">
                <a:latin typeface="Arial"/>
                <a:cs typeface="Arial"/>
              </a:rPr>
              <a:t>El principio de cierre, </a:t>
            </a:r>
            <a:r>
              <a:rPr lang="es-ES">
                <a:latin typeface="Arial"/>
                <a:cs typeface="Arial"/>
              </a:rPr>
              <a:t>Cuando percibimos una figura que no está cerrada o delimitada por líneas, nuestra mente tiende a </a:t>
            </a:r>
            <a:r>
              <a:rPr lang="es-ES" b="1">
                <a:latin typeface="Arial"/>
                <a:cs typeface="Arial"/>
              </a:rPr>
              <a:t>transmitir una sensación de cierre</a:t>
            </a:r>
            <a:r>
              <a:rPr lang="es-ES">
                <a:latin typeface="Arial"/>
                <a:cs typeface="Arial"/>
              </a:rPr>
              <a:t> o forma completa..</a:t>
            </a:r>
            <a:endParaRPr lang="en-US"/>
          </a:p>
          <a:p>
            <a:pPr algn="just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779989-9B28-483B-BE3D-59749066E2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3491" y="2866790"/>
            <a:ext cx="5852414" cy="2700253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3B66DB29-7F9B-72B2-3876-53DCD8358F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277" y="18794"/>
            <a:ext cx="10957931" cy="789460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5016A088-0BE2-0225-87A1-895EE2B644E1}"/>
              </a:ext>
            </a:extLst>
          </p:cNvPr>
          <p:cNvSpPr txBox="1"/>
          <p:nvPr/>
        </p:nvSpPr>
        <p:spPr>
          <a:xfrm>
            <a:off x="4702717" y="139357"/>
            <a:ext cx="37119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dirty="0">
                <a:latin typeface="Arial"/>
                <a:cs typeface="Arial"/>
              </a:rPr>
              <a:t>Las ideas claves</a:t>
            </a:r>
          </a:p>
        </p:txBody>
      </p:sp>
    </p:spTree>
    <p:extLst>
      <p:ext uri="{BB962C8B-B14F-4D97-AF65-F5344CB8AC3E}">
        <p14:creationId xmlns:p14="http://schemas.microsoft.com/office/powerpoint/2010/main" val="1668634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2DC98D3-049A-49E3-8041-953562D9C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83" y="2289608"/>
            <a:ext cx="10303834" cy="2987252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A195B8A2-9DF5-8F8B-6623-6448AB0FFA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75" y="251111"/>
            <a:ext cx="10957931" cy="78946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46DB20C-14DD-1612-81BA-070C55AE8152}"/>
              </a:ext>
            </a:extLst>
          </p:cNvPr>
          <p:cNvSpPr>
            <a:spLocks noGrp="1"/>
          </p:cNvSpPr>
          <p:nvPr/>
        </p:nvSpPr>
        <p:spPr>
          <a:xfrm>
            <a:off x="4461478" y="402082"/>
            <a:ext cx="5327374" cy="483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Principio de Cierre</a:t>
            </a:r>
          </a:p>
        </p:txBody>
      </p:sp>
    </p:spTree>
    <p:extLst>
      <p:ext uri="{BB962C8B-B14F-4D97-AF65-F5344CB8AC3E}">
        <p14:creationId xmlns:p14="http://schemas.microsoft.com/office/powerpoint/2010/main" val="2436158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BC5819EE-BB83-40CD-9EEC-E8F798E9D3BC}"/>
              </a:ext>
            </a:extLst>
          </p:cNvPr>
          <p:cNvSpPr txBox="1"/>
          <p:nvPr/>
        </p:nvSpPr>
        <p:spPr>
          <a:xfrm>
            <a:off x="1252621" y="1617608"/>
            <a:ext cx="999905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b="1">
                <a:latin typeface="Arial"/>
                <a:cs typeface="Arial"/>
              </a:rPr>
              <a:t>Principio figura-fondo, </a:t>
            </a:r>
            <a:r>
              <a:rPr lang="es-ES">
                <a:latin typeface="Arial"/>
                <a:cs typeface="Arial"/>
              </a:rPr>
              <a:t>Este principio describe la tendencia que tiene el ojo humano a </a:t>
            </a:r>
            <a:r>
              <a:rPr lang="es-ES" b="1">
                <a:latin typeface="Arial"/>
                <a:cs typeface="Arial"/>
              </a:rPr>
              <a:t>ver un objeto separado de lo que le rodea</a:t>
            </a:r>
            <a:r>
              <a:rPr lang="es-ES">
                <a:latin typeface="Arial"/>
                <a:cs typeface="Arial"/>
              </a:rPr>
              <a:t>. Nuestra mente no es capaz de interpretar un mismo elemento como figura o como fondo al mismo tiempo.</a:t>
            </a:r>
            <a:endParaRPr lang="en-US"/>
          </a:p>
          <a:p>
            <a:pPr algn="just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628487-AA20-4451-B3B9-243A07CAD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428" y="3076789"/>
            <a:ext cx="4972235" cy="3194884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134C5E98-D948-4037-0068-220C4E5928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75" y="251111"/>
            <a:ext cx="10957931" cy="789460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4BB1FF63-6402-C4B8-085C-6AE37614D59C}"/>
              </a:ext>
            </a:extLst>
          </p:cNvPr>
          <p:cNvSpPr txBox="1"/>
          <p:nvPr/>
        </p:nvSpPr>
        <p:spPr>
          <a:xfrm>
            <a:off x="4796296" y="379989"/>
            <a:ext cx="37119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dirty="0">
                <a:latin typeface="Arial"/>
                <a:cs typeface="Arial"/>
              </a:rPr>
              <a:t>Las ideas claves</a:t>
            </a:r>
          </a:p>
        </p:txBody>
      </p:sp>
    </p:spTree>
    <p:extLst>
      <p:ext uri="{BB962C8B-B14F-4D97-AF65-F5344CB8AC3E}">
        <p14:creationId xmlns:p14="http://schemas.microsoft.com/office/powerpoint/2010/main" val="1758117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3E40B14-3BAB-4391-A618-D2A42F84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37" y="1997011"/>
            <a:ext cx="4647366" cy="403480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969692C-E2E0-460C-B334-1E760D010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78" y="1992935"/>
            <a:ext cx="5021682" cy="4034809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6944A06-1792-43E7-6D1E-8B66D5F5955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75" y="251111"/>
            <a:ext cx="10957931" cy="78946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35BB25A9-E422-80C4-302C-584F88B9382B}"/>
              </a:ext>
            </a:extLst>
          </p:cNvPr>
          <p:cNvSpPr>
            <a:spLocks noGrp="1"/>
          </p:cNvSpPr>
          <p:nvPr/>
        </p:nvSpPr>
        <p:spPr>
          <a:xfrm>
            <a:off x="3514928" y="210848"/>
            <a:ext cx="5637475" cy="777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Principio figura-fondo</a:t>
            </a:r>
          </a:p>
        </p:txBody>
      </p:sp>
    </p:spTree>
    <p:extLst>
      <p:ext uri="{BB962C8B-B14F-4D97-AF65-F5344CB8AC3E}">
        <p14:creationId xmlns:p14="http://schemas.microsoft.com/office/powerpoint/2010/main" val="2853413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BC5819EE-BB83-40CD-9EEC-E8F798E9D3BC}"/>
              </a:ext>
            </a:extLst>
          </p:cNvPr>
          <p:cNvSpPr txBox="1"/>
          <p:nvPr/>
        </p:nvSpPr>
        <p:spPr>
          <a:xfrm>
            <a:off x="1680248" y="1629835"/>
            <a:ext cx="882263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b="1">
                <a:latin typeface="Arial"/>
                <a:cs typeface="Arial"/>
              </a:rPr>
              <a:t>Principio de simetría y orden, </a:t>
            </a:r>
            <a:r>
              <a:rPr lang="es-ES">
                <a:latin typeface="Arial"/>
                <a:cs typeface="Arial"/>
              </a:rPr>
              <a:t>teoriza que los elementos que cuentan con simetría y orden, son también percibidos como parte del mismo grupo.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D855AE-5B97-4023-92A9-F893A0724FA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3553" y="3109694"/>
            <a:ext cx="7114754" cy="2452244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70BB9AEE-F32B-0647-18F4-DEAAB2AFE4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75" y="251111"/>
            <a:ext cx="10957931" cy="789460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BCEA98A0-D9D4-F4BD-A861-CEDBFB865059}"/>
              </a:ext>
            </a:extLst>
          </p:cNvPr>
          <p:cNvSpPr txBox="1"/>
          <p:nvPr/>
        </p:nvSpPr>
        <p:spPr>
          <a:xfrm>
            <a:off x="4796296" y="379989"/>
            <a:ext cx="32841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dirty="0">
                <a:latin typeface="Arial"/>
                <a:cs typeface="Arial"/>
              </a:rPr>
              <a:t>Las ideas claves</a:t>
            </a:r>
          </a:p>
        </p:txBody>
      </p:sp>
    </p:spTree>
    <p:extLst>
      <p:ext uri="{BB962C8B-B14F-4D97-AF65-F5344CB8AC3E}">
        <p14:creationId xmlns:p14="http://schemas.microsoft.com/office/powerpoint/2010/main" val="1238713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>
            <a:extLst>
              <a:ext uri="{FF2B5EF4-FFF2-40B4-BE49-F238E27FC236}">
                <a16:creationId xmlns:a16="http://schemas.microsoft.com/office/drawing/2014/main" id="{C1881822-93B6-4571-DD2B-73A559BA4E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75" y="251111"/>
            <a:ext cx="10957931" cy="78946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69261CA6-D169-C081-114F-A179A2203441}"/>
              </a:ext>
            </a:extLst>
          </p:cNvPr>
          <p:cNvSpPr>
            <a:spLocks noGrp="1"/>
          </p:cNvSpPr>
          <p:nvPr/>
        </p:nvSpPr>
        <p:spPr>
          <a:xfrm>
            <a:off x="2911613" y="152158"/>
            <a:ext cx="6766559" cy="805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Principio simetría y orden</a:t>
            </a:r>
          </a:p>
        </p:txBody>
      </p:sp>
      <p:pic>
        <p:nvPicPr>
          <p:cNvPr id="12" name="Imagen 12">
            <a:extLst>
              <a:ext uri="{FF2B5EF4-FFF2-40B4-BE49-F238E27FC236}">
                <a16:creationId xmlns:a16="http://schemas.microsoft.com/office/drawing/2014/main" id="{A70984C9-DD95-DC39-89EB-10EF2C03A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716" y="1347152"/>
            <a:ext cx="9922039" cy="456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2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219" y="1166370"/>
            <a:ext cx="11142707" cy="5485037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4A042870-B90F-41BB-F260-A677A8B69A7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7EDBC39-88A8-B9E6-F668-E1323F990083}"/>
              </a:ext>
            </a:extLst>
          </p:cNvPr>
          <p:cNvSpPr>
            <a:spLocks noGrp="1"/>
          </p:cNvSpPr>
          <p:nvPr/>
        </p:nvSpPr>
        <p:spPr>
          <a:xfrm>
            <a:off x="3896405" y="-118258"/>
            <a:ext cx="5133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La percepción visual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582291-D64A-CEFB-69DC-BF8B316EE233}"/>
              </a:ext>
            </a:extLst>
          </p:cNvPr>
          <p:cNvSpPr txBox="1"/>
          <p:nvPr/>
        </p:nvSpPr>
        <p:spPr>
          <a:xfrm>
            <a:off x="5379453" y="4898189"/>
            <a:ext cx="619225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2000" b="1" dirty="0">
                <a:solidFill>
                  <a:schemeClr val="bg1"/>
                </a:solidFill>
                <a:latin typeface="Arial"/>
              </a:rPr>
              <a:t>No somos capaces de procesar tanta información en imágenes.</a:t>
            </a:r>
            <a:r>
              <a:rPr lang="en-US" sz="2000" b="1" dirty="0">
                <a:solidFill>
                  <a:schemeClr val="bg1"/>
                </a:solidFill>
                <a:latin typeface="Arial"/>
              </a:rPr>
              <a:t>​</a:t>
            </a:r>
            <a:endParaRPr lang="en-US" sz="2000" b="1">
              <a:solidFill>
                <a:schemeClr val="bg1"/>
              </a:solidFill>
              <a:latin typeface="Arial"/>
              <a:cs typeface="Arial"/>
            </a:endParaRPr>
          </a:p>
          <a:p>
            <a:pPr algn="just"/>
            <a:r>
              <a:rPr lang="es-ES" sz="2000" b="1" dirty="0">
                <a:solidFill>
                  <a:schemeClr val="bg1"/>
                </a:solidFill>
                <a:latin typeface="Arial"/>
              </a:rPr>
              <a:t>Esto se define como </a:t>
            </a:r>
            <a:r>
              <a:rPr lang="es-ES" sz="2000" b="1" u="sng" dirty="0" err="1">
                <a:solidFill>
                  <a:schemeClr val="bg1"/>
                </a:solidFill>
                <a:latin typeface="Arial"/>
              </a:rPr>
              <a:t>Cequera</a:t>
            </a:r>
            <a:r>
              <a:rPr lang="es-ES" sz="2000" b="1" dirty="0">
                <a:solidFill>
                  <a:schemeClr val="bg1"/>
                </a:solidFill>
                <a:latin typeface="Arial"/>
              </a:rPr>
              <a:t> es simplemente lo obviamos, un ejemplo los banners.</a:t>
            </a:r>
            <a:endParaRPr lang="es-ES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1252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2573928" y="5420114"/>
            <a:ext cx="7712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  <a:p>
            <a:r>
              <a:rPr lang="es-ES"/>
              <a:t>1.- </a:t>
            </a:r>
            <a:r>
              <a:rPr lang="es-ES" err="1"/>
              <a:t>Preatentiva</a:t>
            </a:r>
            <a:r>
              <a:rPr lang="es-ES"/>
              <a:t> atributos básicos movimiento colores atención visual</a:t>
            </a:r>
          </a:p>
          <a:p>
            <a:r>
              <a:rPr lang="es-ES"/>
              <a:t>2.- </a:t>
            </a:r>
            <a:r>
              <a:rPr lang="es-ES" err="1"/>
              <a:t>Atentiva</a:t>
            </a:r>
            <a:r>
              <a:rPr lang="es-ES"/>
              <a:t> automática patronos, contornos, formas agrupaciones</a:t>
            </a:r>
          </a:p>
          <a:p>
            <a:r>
              <a:rPr lang="es-ES"/>
              <a:t>3.-Reconocimiento intentar dar sentido a lo que vemos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797" y="2101525"/>
            <a:ext cx="6643735" cy="3007359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CD12F116-A6B4-5472-FA0A-58C0CACAA4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6BF4C-89F1-E7FA-E269-1DD8ED5FA1AA}"/>
              </a:ext>
            </a:extLst>
          </p:cNvPr>
          <p:cNvSpPr txBox="1"/>
          <p:nvPr/>
        </p:nvSpPr>
        <p:spPr>
          <a:xfrm>
            <a:off x="4157546" y="347546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Arial"/>
                <a:cs typeface="Arial"/>
              </a:rPr>
              <a:t>Manipulación</a:t>
            </a:r>
            <a:r>
              <a:rPr lang="en-US" b="1">
                <a:latin typeface="Arial"/>
                <a:cs typeface="Arial"/>
              </a:rPr>
              <a:t> de </a:t>
            </a:r>
            <a:r>
              <a:rPr lang="en-US" b="1" err="1">
                <a:latin typeface="Arial"/>
                <a:cs typeface="Arial"/>
              </a:rPr>
              <a:t>Contenidos</a:t>
            </a:r>
            <a:r>
              <a:rPr lang="en-US" b="1">
                <a:latin typeface="Arial"/>
                <a:cs typeface="Arial"/>
              </a:rPr>
              <a:t> </a:t>
            </a:r>
            <a:r>
              <a:rPr lang="en-US" b="1" err="1">
                <a:latin typeface="Arial"/>
                <a:cs typeface="Arial"/>
              </a:rPr>
              <a:t>Digitales</a:t>
            </a:r>
            <a:endParaRPr lang="en-US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31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619E33F-7FA6-2CB7-BB7A-CBA4F96C24A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75" y="251111"/>
            <a:ext cx="10957931" cy="789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F41F05-2E77-1002-0E0A-C2029D6C9D11}"/>
              </a:ext>
            </a:extLst>
          </p:cNvPr>
          <p:cNvSpPr txBox="1"/>
          <p:nvPr/>
        </p:nvSpPr>
        <p:spPr>
          <a:xfrm>
            <a:off x="4194717" y="486936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Arial"/>
                <a:cs typeface="Arial"/>
              </a:rPr>
              <a:t>Manipulación</a:t>
            </a:r>
            <a:r>
              <a:rPr lang="en-US" b="1">
                <a:latin typeface="Arial"/>
                <a:cs typeface="Arial"/>
              </a:rPr>
              <a:t> de </a:t>
            </a:r>
            <a:r>
              <a:rPr lang="en-US" b="1" err="1">
                <a:latin typeface="Arial"/>
                <a:cs typeface="Arial"/>
              </a:rPr>
              <a:t>Contenidos</a:t>
            </a:r>
            <a:r>
              <a:rPr lang="en-US" b="1">
                <a:latin typeface="Arial"/>
                <a:cs typeface="Arial"/>
              </a:rPr>
              <a:t> </a:t>
            </a:r>
            <a:r>
              <a:rPr lang="en-US" b="1" err="1">
                <a:latin typeface="Arial"/>
                <a:cs typeface="Arial"/>
              </a:rPr>
              <a:t>Digitales</a:t>
            </a:r>
            <a:endParaRPr lang="en-US" b="1">
              <a:latin typeface="Arial"/>
              <a:cs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3833CA-AE39-4414-8941-44DBA6538B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74" y="1040571"/>
            <a:ext cx="10957931" cy="5817429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97763245-492A-4581-A6D8-A425C34A5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8398" y="3207224"/>
            <a:ext cx="6823881" cy="10228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800" i="1" dirty="0">
                <a:latin typeface="Bahnschrift SemiBold Condensed" panose="020B0502040204020203" pitchFamily="34" charset="0"/>
                <a:cs typeface="Arial"/>
              </a:rPr>
              <a:t>Si algo nos gusta a los humanos es contar y que nos cuenten historias.</a:t>
            </a:r>
          </a:p>
        </p:txBody>
      </p:sp>
    </p:spTree>
    <p:extLst>
      <p:ext uri="{BB962C8B-B14F-4D97-AF65-F5344CB8AC3E}">
        <p14:creationId xmlns:p14="http://schemas.microsoft.com/office/powerpoint/2010/main" val="2288428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3DF1948D-F9B2-46EC-B14D-9765FBF67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68" y="4350702"/>
            <a:ext cx="809524" cy="200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CC65C0A-7BB9-418F-A5AD-19949C5E6956}"/>
              </a:ext>
            </a:extLst>
          </p:cNvPr>
          <p:cNvSpPr txBox="1"/>
          <p:nvPr/>
        </p:nvSpPr>
        <p:spPr>
          <a:xfrm>
            <a:off x="2646513" y="4687811"/>
            <a:ext cx="2051435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b="1" dirty="0" err="1"/>
              <a:t>Preatentiva</a:t>
            </a:r>
            <a:r>
              <a:rPr lang="es-ES" dirty="0"/>
              <a:t> atributos básicos movimiento colores atención visual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263586C-4C3D-4941-89B0-B50511485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769" y="4345386"/>
            <a:ext cx="647619" cy="2000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38ED056-69BC-430B-BE5E-50E3F5F0740E}"/>
              </a:ext>
            </a:extLst>
          </p:cNvPr>
          <p:cNvSpPr txBox="1"/>
          <p:nvPr/>
        </p:nvSpPr>
        <p:spPr>
          <a:xfrm>
            <a:off x="5080660" y="4687810"/>
            <a:ext cx="2113722" cy="120032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b="1" err="1"/>
              <a:t>Atentiva</a:t>
            </a:r>
            <a:r>
              <a:rPr lang="es-ES"/>
              <a:t> automática patronos, contornos, formas agrupaciones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52A695A-BCE1-41EF-8A11-070363CD0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877" y="4412906"/>
            <a:ext cx="695238" cy="14285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678D50F-AB47-41E8-B61E-AF1582D0DE2B}"/>
              </a:ext>
            </a:extLst>
          </p:cNvPr>
          <p:cNvSpPr txBox="1"/>
          <p:nvPr/>
        </p:nvSpPr>
        <p:spPr>
          <a:xfrm>
            <a:off x="7590461" y="4687809"/>
            <a:ext cx="2342277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b="1"/>
              <a:t>Reconocimiento</a:t>
            </a:r>
            <a:r>
              <a:rPr lang="es-ES"/>
              <a:t> intentar dar sentido a los que vemos                   </a:t>
            </a:r>
          </a:p>
          <a:p>
            <a:r>
              <a:rPr lang="es-ES"/>
              <a:t> 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FBB65C6-93EF-308A-A6F2-20C6E0580C4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831" y="1652651"/>
            <a:ext cx="9327797" cy="2620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8E5501-3C68-4BC3-AE1B-84B1496415E7}"/>
              </a:ext>
            </a:extLst>
          </p:cNvPr>
          <p:cNvSpPr txBox="1"/>
          <p:nvPr/>
        </p:nvSpPr>
        <p:spPr>
          <a:xfrm>
            <a:off x="4157546" y="347546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Arial"/>
                <a:cs typeface="Arial"/>
              </a:rPr>
              <a:t>Manipulación</a:t>
            </a:r>
            <a:r>
              <a:rPr lang="en-US" b="1">
                <a:latin typeface="Arial"/>
                <a:cs typeface="Arial"/>
              </a:rPr>
              <a:t> de </a:t>
            </a:r>
            <a:r>
              <a:rPr lang="en-US" b="1" err="1">
                <a:latin typeface="Arial"/>
                <a:cs typeface="Arial"/>
              </a:rPr>
              <a:t>Contenidos</a:t>
            </a:r>
            <a:r>
              <a:rPr lang="en-US" b="1">
                <a:latin typeface="Arial"/>
                <a:cs typeface="Arial"/>
              </a:rPr>
              <a:t> </a:t>
            </a:r>
            <a:r>
              <a:rPr lang="en-US" b="1" err="1">
                <a:latin typeface="Arial"/>
                <a:cs typeface="Arial"/>
              </a:rPr>
              <a:t>Digitales</a:t>
            </a:r>
            <a:endParaRPr lang="en-US" b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94C3A-3402-2657-7121-CC6EB2342CC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939382B-BD2E-79C1-60A2-5918A03B864F}"/>
              </a:ext>
            </a:extLst>
          </p:cNvPr>
          <p:cNvSpPr txBox="1">
            <a:spLocks/>
          </p:cNvSpPr>
          <p:nvPr/>
        </p:nvSpPr>
        <p:spPr>
          <a:xfrm>
            <a:off x="4451114" y="95640"/>
            <a:ext cx="4117230" cy="860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latin typeface="Arial"/>
                <a:cs typeface="Arial"/>
              </a:rPr>
              <a:t>La percepción visual</a:t>
            </a:r>
          </a:p>
        </p:txBody>
      </p:sp>
    </p:spTree>
    <p:extLst>
      <p:ext uri="{BB962C8B-B14F-4D97-AF65-F5344CB8AC3E}">
        <p14:creationId xmlns:p14="http://schemas.microsoft.com/office/powerpoint/2010/main" val="1272483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2302055" y="1585091"/>
            <a:ext cx="805814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>
                <a:latin typeface="Arial"/>
                <a:cs typeface="Arial"/>
              </a:rPr>
              <a:t>Nuestra visión va dirigida, es </a:t>
            </a:r>
            <a:r>
              <a:rPr lang="es-ES" b="1">
                <a:latin typeface="Arial"/>
                <a:cs typeface="Arial"/>
              </a:rPr>
              <a:t>imposible no dirigir </a:t>
            </a:r>
            <a:r>
              <a:rPr lang="es-ES">
                <a:latin typeface="Arial"/>
                <a:cs typeface="Arial"/>
              </a:rPr>
              <a:t>la mirada a lo diferente</a:t>
            </a:r>
          </a:p>
          <a:p>
            <a:endParaRPr lang="es-ES"/>
          </a:p>
          <a:p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AE1D236-05A7-45B2-9624-DE13F8E7EA23}"/>
              </a:ext>
            </a:extLst>
          </p:cNvPr>
          <p:cNvSpPr/>
          <p:nvPr/>
        </p:nvSpPr>
        <p:spPr>
          <a:xfrm>
            <a:off x="3139680" y="5881755"/>
            <a:ext cx="7599327" cy="76944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200"/>
              <a:t>Son elementos que destacan sobre los demás… nosotros podemos </a:t>
            </a:r>
            <a:r>
              <a:rPr lang="es-ES" sz="2200" b="1">
                <a:solidFill>
                  <a:srgbClr val="FF0000"/>
                </a:solidFill>
              </a:rPr>
              <a:t>decidir </a:t>
            </a:r>
            <a:r>
              <a:rPr lang="es-ES" sz="2200"/>
              <a:t>que va a mirar el usuario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B0F2DA-6D7A-4193-596D-A1875FB44EE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ECA966A-D22F-5B7B-E88B-036BD7BF5935}"/>
              </a:ext>
            </a:extLst>
          </p:cNvPr>
          <p:cNvSpPr txBox="1">
            <a:spLocks/>
          </p:cNvSpPr>
          <p:nvPr/>
        </p:nvSpPr>
        <p:spPr>
          <a:xfrm>
            <a:off x="4451114" y="95640"/>
            <a:ext cx="4585124" cy="874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latin typeface="Arial"/>
                <a:cs typeface="Arial"/>
              </a:rPr>
              <a:t>La percepción </a:t>
            </a:r>
            <a:r>
              <a:rPr lang="es-ES" sz="2800" dirty="0" err="1">
                <a:latin typeface="Arial"/>
                <a:cs typeface="Arial"/>
              </a:rPr>
              <a:t>pre-atentiva</a:t>
            </a:r>
          </a:p>
        </p:txBody>
      </p:sp>
      <p:pic>
        <p:nvPicPr>
          <p:cNvPr id="6" name="Imagen 8" descr="Icono&#10;&#10;Descripción generada automáticamente">
            <a:extLst>
              <a:ext uri="{FF2B5EF4-FFF2-40B4-BE49-F238E27FC236}">
                <a16:creationId xmlns:a16="http://schemas.microsoft.com/office/drawing/2014/main" id="{161E5BA2-574A-C815-720C-853B46387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295" y="2341532"/>
            <a:ext cx="5323304" cy="303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11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68B8E0-F6BB-7077-4362-DF5E070F3E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6C50CF-C56C-1DCD-A139-7EE46DD4E8D8}"/>
              </a:ext>
            </a:extLst>
          </p:cNvPr>
          <p:cNvSpPr txBox="1"/>
          <p:nvPr/>
        </p:nvSpPr>
        <p:spPr>
          <a:xfrm>
            <a:off x="2178205" y="4492083"/>
            <a:ext cx="47782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¿ </a:t>
            </a:r>
            <a:r>
              <a:rPr lang="en-US" err="1"/>
              <a:t>Visiualmente</a:t>
            </a:r>
            <a:r>
              <a:rPr lang="en-US"/>
              <a:t> 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cual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 </a:t>
            </a:r>
            <a:r>
              <a:rPr lang="en-US" err="1"/>
              <a:t>fijarías</a:t>
            </a:r>
            <a:r>
              <a:rPr lang="en-US"/>
              <a:t>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6A264D-A79D-051B-0C22-80450CFF756F}"/>
              </a:ext>
            </a:extLst>
          </p:cNvPr>
          <p:cNvSpPr txBox="1"/>
          <p:nvPr/>
        </p:nvSpPr>
        <p:spPr>
          <a:xfrm>
            <a:off x="2204605" y="5053445"/>
            <a:ext cx="35658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¿</a:t>
            </a:r>
            <a:r>
              <a:rPr lang="en-US" err="1">
                <a:ea typeface="+mn-lt"/>
                <a:cs typeface="+mn-lt"/>
              </a:rPr>
              <a:t>Somos</a:t>
            </a:r>
            <a:r>
              <a:rPr lang="en-US">
                <a:ea typeface="+mn-lt"/>
                <a:cs typeface="+mn-lt"/>
              </a:rPr>
              <a:t> sensible al </a:t>
            </a:r>
            <a:r>
              <a:rPr lang="en-US" err="1">
                <a:ea typeface="+mn-lt"/>
                <a:cs typeface="+mn-lt"/>
              </a:rPr>
              <a:t>moviento</a:t>
            </a:r>
            <a:r>
              <a:rPr lang="en-US">
                <a:ea typeface="+mn-lt"/>
                <a:cs typeface="+mn-lt"/>
              </a:rPr>
              <a:t> ?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14BDC-1DD1-926B-31F7-0528A8978A7C}"/>
              </a:ext>
            </a:extLst>
          </p:cNvPr>
          <p:cNvSpPr txBox="1"/>
          <p:nvPr/>
        </p:nvSpPr>
        <p:spPr>
          <a:xfrm>
            <a:off x="2131002" y="5611956"/>
            <a:ext cx="45702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 ¿Es un </a:t>
            </a:r>
            <a:r>
              <a:rPr lang="en-US" err="1">
                <a:ea typeface="Calibri"/>
                <a:cs typeface="Calibri"/>
              </a:rPr>
              <a:t>buen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recurso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el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movimiento</a:t>
            </a:r>
            <a:r>
              <a:rPr lang="en-US">
                <a:ea typeface="Calibri"/>
                <a:cs typeface="Calibri"/>
              </a:rPr>
              <a:t> y/o color 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361E602-D155-1C84-148B-2A02B2A7A577}"/>
              </a:ext>
            </a:extLst>
          </p:cNvPr>
          <p:cNvSpPr txBox="1">
            <a:spLocks/>
          </p:cNvSpPr>
          <p:nvPr/>
        </p:nvSpPr>
        <p:spPr>
          <a:xfrm>
            <a:off x="4451114" y="95640"/>
            <a:ext cx="4585124" cy="874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latin typeface="Arial"/>
                <a:cs typeface="Arial"/>
              </a:rPr>
              <a:t>La percepción </a:t>
            </a:r>
            <a:r>
              <a:rPr lang="es-ES" sz="2800" dirty="0" err="1">
                <a:latin typeface="Arial"/>
                <a:cs typeface="Arial"/>
              </a:rPr>
              <a:t>pre-atentiva</a:t>
            </a:r>
          </a:p>
        </p:txBody>
      </p:sp>
      <p:pic>
        <p:nvPicPr>
          <p:cNvPr id="8" name="Imagen 8" descr="Icono&#10;&#10;Descripción generada automáticamente">
            <a:extLst>
              <a:ext uri="{FF2B5EF4-FFF2-40B4-BE49-F238E27FC236}">
                <a16:creationId xmlns:a16="http://schemas.microsoft.com/office/drawing/2014/main" id="{C03D4DF5-DC8B-2B04-C89E-BDA00E153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33" y="1787270"/>
            <a:ext cx="11004881" cy="249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9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985198" y="4897487"/>
            <a:ext cx="521162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>
                <a:latin typeface="Arial"/>
                <a:ea typeface="Calibri"/>
                <a:cs typeface="Calibri"/>
              </a:rPr>
              <a:t>El </a:t>
            </a:r>
            <a:r>
              <a:rPr lang="es-ES" b="1">
                <a:latin typeface="Arial"/>
                <a:ea typeface="Calibri"/>
                <a:cs typeface="Calibri"/>
              </a:rPr>
              <a:t>color </a:t>
            </a:r>
            <a:r>
              <a:rPr lang="es-ES">
                <a:latin typeface="Arial"/>
                <a:ea typeface="Calibri"/>
                <a:cs typeface="Calibri"/>
              </a:rPr>
              <a:t>y la </a:t>
            </a:r>
            <a:r>
              <a:rPr lang="es-ES" b="1">
                <a:latin typeface="Arial"/>
                <a:ea typeface="Calibri"/>
                <a:cs typeface="Calibri"/>
              </a:rPr>
              <a:t>codificación </a:t>
            </a:r>
            <a:r>
              <a:rPr lang="es-ES">
                <a:latin typeface="Arial"/>
                <a:ea typeface="Calibri"/>
                <a:cs typeface="Calibri"/>
              </a:rPr>
              <a:t>de las variables</a:t>
            </a:r>
          </a:p>
          <a:p>
            <a:endParaRPr lang="es-ES">
              <a:latin typeface="Arial"/>
              <a:ea typeface="Calibri"/>
              <a:cs typeface="Calibri"/>
            </a:endParaRPr>
          </a:p>
          <a:p>
            <a:r>
              <a:rPr lang="es-ES" b="1">
                <a:latin typeface="Arial"/>
                <a:cs typeface="Arial"/>
              </a:rPr>
              <a:t>Destacar </a:t>
            </a:r>
            <a:r>
              <a:rPr lang="es-ES">
                <a:latin typeface="Arial"/>
                <a:cs typeface="Arial"/>
              </a:rPr>
              <a:t>visualmente algo relevante… jerarquía</a:t>
            </a:r>
            <a:r>
              <a:rPr lang="es-ES"/>
              <a:t> </a:t>
            </a:r>
            <a:endParaRPr lang="es-ES">
              <a:ea typeface="Calibri"/>
              <a:cs typeface="Calibri"/>
            </a:endParaRPr>
          </a:p>
          <a:p>
            <a:endParaRPr lang="es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00EC0B-EF2C-1024-797C-7B20A679B7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540D00EA-8DC6-EA97-13A6-55FA5E77EA87}"/>
              </a:ext>
            </a:extLst>
          </p:cNvPr>
          <p:cNvSpPr txBox="1">
            <a:spLocks/>
          </p:cNvSpPr>
          <p:nvPr/>
        </p:nvSpPr>
        <p:spPr>
          <a:xfrm>
            <a:off x="4451114" y="95640"/>
            <a:ext cx="4585124" cy="874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latin typeface="Arial"/>
                <a:cs typeface="Arial"/>
              </a:rPr>
              <a:t>La percepción </a:t>
            </a:r>
            <a:r>
              <a:rPr lang="es-ES" sz="2800" dirty="0" err="1">
                <a:latin typeface="Arial"/>
                <a:cs typeface="Arial"/>
              </a:rPr>
              <a:t>pre-atentiva</a:t>
            </a:r>
          </a:p>
        </p:txBody>
      </p:sp>
      <p:pic>
        <p:nvPicPr>
          <p:cNvPr id="6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346F2BA-13B4-590B-D2A6-6B882635F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086" y="1711357"/>
            <a:ext cx="9721514" cy="27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67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781334" y="5572897"/>
            <a:ext cx="114115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dirty="0"/>
              <a:t>El autor pretende que el usuario fije la atención a los </a:t>
            </a:r>
            <a:r>
              <a:rPr lang="es-ES" b="1" dirty="0"/>
              <a:t>nodos centrales</a:t>
            </a:r>
            <a:r>
              <a:rPr lang="es-ES" dirty="0"/>
              <a:t> y a continuación relacione esos nodos con los otros, se define como jerarquía visual y guiada</a:t>
            </a:r>
            <a:endParaRPr lang="es-ES" dirty="0">
              <a:ea typeface="Calibri"/>
              <a:cs typeface="Calibri"/>
            </a:endParaRPr>
          </a:p>
          <a:p>
            <a:endParaRPr lang="es-ES"/>
          </a:p>
          <a:p>
            <a:endParaRPr lang="es-E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059D5E-02F4-E23E-32EB-D5F11189F6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pic>
        <p:nvPicPr>
          <p:cNvPr id="4" name="Imagen 5" descr="Diagrama&#10;&#10;Descripción generada automáticamente">
            <a:extLst>
              <a:ext uri="{FF2B5EF4-FFF2-40B4-BE49-F238E27FC236}">
                <a16:creationId xmlns:a16="http://schemas.microsoft.com/office/drawing/2014/main" id="{6B54B4EC-2506-DDC5-8B90-A68BFD7DA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8285" y="1344362"/>
            <a:ext cx="4442273" cy="4150812"/>
          </a:xfr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C2F3162-9875-1751-D6FA-95BC8F7BBAB3}"/>
              </a:ext>
            </a:extLst>
          </p:cNvPr>
          <p:cNvSpPr txBox="1">
            <a:spLocks/>
          </p:cNvSpPr>
          <p:nvPr/>
        </p:nvSpPr>
        <p:spPr>
          <a:xfrm>
            <a:off x="4451114" y="242692"/>
            <a:ext cx="4585124" cy="72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latin typeface="Arial"/>
                <a:cs typeface="Arial"/>
              </a:rPr>
              <a:t>La percepción </a:t>
            </a:r>
            <a:r>
              <a:rPr lang="es-ES" sz="2800" dirty="0" err="1">
                <a:latin typeface="Arial"/>
                <a:cs typeface="Arial"/>
              </a:rPr>
              <a:t>pre-atentiva</a:t>
            </a:r>
          </a:p>
        </p:txBody>
      </p:sp>
    </p:spTree>
    <p:extLst>
      <p:ext uri="{BB962C8B-B14F-4D97-AF65-F5344CB8AC3E}">
        <p14:creationId xmlns:p14="http://schemas.microsoft.com/office/powerpoint/2010/main" val="77047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638585" y="4611737"/>
            <a:ext cx="916883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>
                <a:latin typeface="Arial"/>
                <a:ea typeface="Calibri"/>
                <a:cs typeface="Calibri"/>
              </a:rPr>
              <a:t>De forma </a:t>
            </a:r>
            <a:r>
              <a:rPr lang="es-ES" b="1">
                <a:latin typeface="Arial"/>
                <a:ea typeface="Calibri"/>
                <a:cs typeface="Calibri"/>
              </a:rPr>
              <a:t>automatizada </a:t>
            </a:r>
            <a:r>
              <a:rPr lang="es-ES">
                <a:latin typeface="Arial"/>
                <a:ea typeface="Calibri"/>
                <a:cs typeface="Calibri"/>
              </a:rPr>
              <a:t>intentamos </a:t>
            </a:r>
            <a:r>
              <a:rPr lang="es-ES" b="1">
                <a:latin typeface="Arial"/>
                <a:ea typeface="Calibri"/>
                <a:cs typeface="Calibri"/>
              </a:rPr>
              <a:t>organizar </a:t>
            </a:r>
            <a:r>
              <a:rPr lang="es-ES">
                <a:latin typeface="Arial"/>
                <a:ea typeface="Calibri"/>
                <a:cs typeface="Calibri"/>
              </a:rPr>
              <a:t>lo que vemos , contornos patrones.</a:t>
            </a:r>
          </a:p>
          <a:p>
            <a:r>
              <a:rPr lang="es-ES">
                <a:latin typeface="Arial"/>
                <a:ea typeface="Calibri"/>
                <a:cs typeface="Calibri"/>
              </a:rPr>
              <a:t>Sabemos que están relacionados, pero </a:t>
            </a:r>
            <a:r>
              <a:rPr lang="es-ES" b="1">
                <a:latin typeface="Arial"/>
                <a:ea typeface="Calibri"/>
                <a:cs typeface="Calibri"/>
              </a:rPr>
              <a:t>no lo sabemos.</a:t>
            </a:r>
            <a:endParaRPr lang="es-ES" b="1">
              <a:latin typeface="Arial"/>
            </a:endParaRPr>
          </a:p>
          <a:p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48439-00D7-8088-E090-7051998401A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773" y="159325"/>
            <a:ext cx="10957931" cy="789460"/>
          </a:xfrm>
          <a:prstGeom prst="rect">
            <a:avLst/>
          </a:prstGeom>
        </p:spPr>
      </p:pic>
      <p:pic>
        <p:nvPicPr>
          <p:cNvPr id="5" name="Imagen 7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2523C5E6-051A-F2C4-A8C8-107E7AB59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8349" y="1852320"/>
            <a:ext cx="10382250" cy="2667000"/>
          </a:xfr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4FAAABA5-1A01-1044-E9C2-BC442C9ABB27}"/>
              </a:ext>
            </a:extLst>
          </p:cNvPr>
          <p:cNvSpPr txBox="1"/>
          <p:nvPr/>
        </p:nvSpPr>
        <p:spPr>
          <a:xfrm>
            <a:off x="5558296" y="232936"/>
            <a:ext cx="16932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dirty="0">
                <a:latin typeface="Arial"/>
                <a:cs typeface="Arial"/>
              </a:rPr>
              <a:t>Leyes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3669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793831" y="4891717"/>
            <a:ext cx="1139421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Los ejemplos de arriba implica </a:t>
            </a:r>
            <a:r>
              <a:rPr lang="es-ES" b="1"/>
              <a:t>conexión</a:t>
            </a:r>
            <a:r>
              <a:rPr lang="es-ES"/>
              <a:t>, pero solo el gráfico de la izquierda tiene </a:t>
            </a:r>
            <a:r>
              <a:rPr lang="es-ES" b="1"/>
              <a:t>continuidad</a:t>
            </a:r>
            <a:r>
              <a:rPr lang="es-ES"/>
              <a:t>, nuestro cerebro procesa movimientos suaves y tiende a seguir las líneas en cambio el gráfico de la derecha como tiene cambios muy bruscos no tiende a seguirlos.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C6C224-B4D9-EFA0-CCB5-7283E0A3B8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CFD6F0-D2CF-8334-9FA7-87D96F5C063A}"/>
              </a:ext>
            </a:extLst>
          </p:cNvPr>
          <p:cNvSpPr txBox="1"/>
          <p:nvPr/>
        </p:nvSpPr>
        <p:spPr>
          <a:xfrm>
            <a:off x="4315522" y="6220522"/>
            <a:ext cx="37189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solidFill>
                  <a:srgbClr val="FF0000"/>
                </a:solidFill>
                <a:latin typeface="Arial"/>
                <a:cs typeface="Arial"/>
              </a:rPr>
              <a:t>¿Qué opinas sobre el gráfico?</a:t>
            </a:r>
            <a:endParaRPr lang="en-US" dirty="0"/>
          </a:p>
        </p:txBody>
      </p:sp>
      <p:pic>
        <p:nvPicPr>
          <p:cNvPr id="4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FC68721-792F-657E-7B0B-032E8655E3A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927" y="1709967"/>
            <a:ext cx="9841831" cy="2823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D2148-1EF1-C0EC-C503-130A28EB6F5E}"/>
              </a:ext>
            </a:extLst>
          </p:cNvPr>
          <p:cNvSpPr txBox="1"/>
          <p:nvPr/>
        </p:nvSpPr>
        <p:spPr>
          <a:xfrm>
            <a:off x="5558296" y="232936"/>
            <a:ext cx="16932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dirty="0">
                <a:latin typeface="Arial"/>
                <a:cs typeface="Arial"/>
              </a:rPr>
              <a:t>Similitud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289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604100" y="5058582"/>
            <a:ext cx="706839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dirty="0">
                <a:latin typeface="Arial"/>
                <a:cs typeface="Arial"/>
              </a:rPr>
              <a:t>Intento de reconocer aquello que vemos y que reconocemos</a:t>
            </a:r>
            <a:endParaRPr lang="en-US" dirty="0">
              <a:latin typeface="Arial"/>
              <a:cs typeface="Arial"/>
            </a:endParaRPr>
          </a:p>
          <a:p>
            <a:pPr algn="just"/>
            <a:r>
              <a:rPr lang="es-ES" b="1" dirty="0">
                <a:latin typeface="Arial"/>
                <a:cs typeface="Arial"/>
              </a:rPr>
              <a:t>Somos buscadores incansables de objetos</a:t>
            </a:r>
            <a:endParaRPr lang="es-ES" b="1" dirty="0">
              <a:latin typeface="Arial"/>
              <a:ea typeface="Calibri"/>
              <a:cs typeface="Arial"/>
            </a:endParaRPr>
          </a:p>
          <a:p>
            <a:pPr algn="just"/>
            <a:r>
              <a:rPr lang="es-ES" dirty="0">
                <a:latin typeface="Arial"/>
                <a:cs typeface="Arial"/>
              </a:rPr>
              <a:t>¿Qué reconocemos?, entonces damos contexto a toda la imagen</a:t>
            </a:r>
            <a:endParaRPr lang="es-ES" dirty="0">
              <a:latin typeface="Arial"/>
              <a:ea typeface="Calibri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3EED4-4593-E2F3-CA16-942425F2BF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C3D8516D-4125-ADE9-3008-BE74EFF24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4716" y="1208183"/>
            <a:ext cx="7309852" cy="3616825"/>
          </a:xfr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D3F60866-1BEF-D393-8EE1-EF21DEDC2F4A}"/>
              </a:ext>
            </a:extLst>
          </p:cNvPr>
          <p:cNvSpPr txBox="1"/>
          <p:nvPr/>
        </p:nvSpPr>
        <p:spPr>
          <a:xfrm>
            <a:off x="3659981" y="259673"/>
            <a:ext cx="58508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dirty="0">
                <a:latin typeface="Arial"/>
                <a:cs typeface="Arial"/>
              </a:rPr>
              <a:t>Reconocimiento e interpretación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E999734C-4CDC-0730-5B5A-79A0241011CA}"/>
              </a:ext>
            </a:extLst>
          </p:cNvPr>
          <p:cNvSpPr txBox="1"/>
          <p:nvPr/>
        </p:nvSpPr>
        <p:spPr>
          <a:xfrm>
            <a:off x="2796544" y="4411840"/>
            <a:ext cx="65908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Arial"/>
                <a:ea typeface="Calibri"/>
                <a:cs typeface="Arial"/>
              </a:rPr>
              <a:t>Tenemos que evitar que el usuario haga una interpretación</a:t>
            </a:r>
            <a:endParaRPr lang="en-US" b="1" dirty="0">
              <a:solidFill>
                <a:srgbClr val="FF0000"/>
              </a:solidFill>
              <a:ea typeface="+mn-lt"/>
              <a:cs typeface="+mn-lt"/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024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A88F3E-6988-DA5D-8A06-ADD5EE0C0A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FB06BC-69A4-EF7E-FF6B-C60D5F5618DE}"/>
              </a:ext>
            </a:extLst>
          </p:cNvPr>
          <p:cNvSpPr txBox="1"/>
          <p:nvPr/>
        </p:nvSpPr>
        <p:spPr>
          <a:xfrm>
            <a:off x="5157373" y="311157"/>
            <a:ext cx="30435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Mensaje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b="1" dirty="0" err="1">
                <a:latin typeface="Arial"/>
                <a:cs typeface="Arial"/>
              </a:rPr>
              <a:t>connotativo</a:t>
            </a:r>
            <a:endParaRPr lang="es-ES" dirty="0" err="1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28C2F333-5768-9681-C75C-FA24D5CDB5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205" y="1525058"/>
            <a:ext cx="7891344" cy="527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29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8101" y="1715313"/>
            <a:ext cx="5156341" cy="4349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8D91E3-C49D-B5FE-24C7-CB9574592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B1F9A8-695B-9A1D-18FB-19E4CB4BB443}"/>
              </a:ext>
            </a:extLst>
          </p:cNvPr>
          <p:cNvSpPr txBox="1"/>
          <p:nvPr/>
        </p:nvSpPr>
        <p:spPr>
          <a:xfrm>
            <a:off x="5504952" y="311158"/>
            <a:ext cx="18670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Resumen</a:t>
            </a:r>
            <a:endParaRPr lang="es-ES" dirty="0" err="1"/>
          </a:p>
        </p:txBody>
      </p:sp>
    </p:spTree>
    <p:extLst>
      <p:ext uri="{BB962C8B-B14F-4D97-AF65-F5344CB8AC3E}">
        <p14:creationId xmlns:p14="http://schemas.microsoft.com/office/powerpoint/2010/main" val="212618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Vista general de diapositiva 4">
                <a:extLst>
                  <a:ext uri="{FF2B5EF4-FFF2-40B4-BE49-F238E27FC236}">
                    <a16:creationId xmlns:a16="http://schemas.microsoft.com/office/drawing/2014/main" id="{300C108E-6752-4154-B8DF-581CD972AF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4270897"/>
                  </p:ext>
                </p:extLst>
              </p:nvPr>
            </p:nvGraphicFramePr>
            <p:xfrm>
              <a:off x="7317474" y="-12942"/>
              <a:ext cx="4815384" cy="2708653"/>
            </p:xfrm>
            <a:graphic>
              <a:graphicData uri="http://schemas.microsoft.com/office/powerpoint/2016/slidezoom">
                <pslz:sldZm>
                  <pslz:sldZmObj sldId="362" cId="4166391796">
                    <pslz:zmPr id="{DBF76309-8E13-4B62-B1A3-2050823792AF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15384" cy="270865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Vista general de diapositiva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00C108E-6752-4154-B8DF-581CD972AF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7474" y="-12942"/>
                <a:ext cx="4815384" cy="270865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Vista general de diapositiva 6">
                <a:extLst>
                  <a:ext uri="{FF2B5EF4-FFF2-40B4-BE49-F238E27FC236}">
                    <a16:creationId xmlns:a16="http://schemas.microsoft.com/office/drawing/2014/main" id="{2A2F00E0-A552-463C-A508-B697C17C45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2835787"/>
                  </p:ext>
                </p:extLst>
              </p:nvPr>
            </p:nvGraphicFramePr>
            <p:xfrm>
              <a:off x="7533564" y="2436431"/>
              <a:ext cx="4599294" cy="2587103"/>
            </p:xfrm>
            <a:graphic>
              <a:graphicData uri="http://schemas.microsoft.com/office/powerpoint/2016/slidezoom">
                <pslz:sldZm>
                  <pslz:sldZmObj sldId="364" cId="2375421234">
                    <pslz:zmPr id="{19DA2F57-A536-412A-BCD3-6730C145DCA5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99294" cy="258710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Vista general de diapositiva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A2F00E0-A552-463C-A508-B697C17C45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33564" y="2436431"/>
                <a:ext cx="4599294" cy="258710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Vista general de diapositiva 8">
                <a:extLst>
                  <a:ext uri="{FF2B5EF4-FFF2-40B4-BE49-F238E27FC236}">
                    <a16:creationId xmlns:a16="http://schemas.microsoft.com/office/drawing/2014/main" id="{89C4F05E-DFD2-435A-80AE-736E865CB3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3119343"/>
                  </p:ext>
                </p:extLst>
              </p:nvPr>
            </p:nvGraphicFramePr>
            <p:xfrm>
              <a:off x="4217160" y="4585171"/>
              <a:ext cx="4346241" cy="2450249"/>
            </p:xfrm>
            <a:graphic>
              <a:graphicData uri="http://schemas.microsoft.com/office/powerpoint/2016/slidezoom">
                <pslz:sldZm>
                  <pslz:sldZmObj sldId="365" cId="3897555655">
                    <pslz:zmPr id="{CE0E6548-6D7D-4741-A8C6-C5AFF25EFDD0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46241" cy="245024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Vista general de diapositiva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9C4F05E-DFD2-435A-80AE-736E865CB3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17160" y="4585171"/>
                <a:ext cx="4346241" cy="245024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Vista general de diapositiva 10">
                <a:extLst>
                  <a:ext uri="{FF2B5EF4-FFF2-40B4-BE49-F238E27FC236}">
                    <a16:creationId xmlns:a16="http://schemas.microsoft.com/office/drawing/2014/main" id="{1678158A-A06B-4DBF-98E2-233B5C269E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9807610"/>
                  </p:ext>
                </p:extLst>
              </p:nvPr>
            </p:nvGraphicFramePr>
            <p:xfrm>
              <a:off x="607898" y="2395487"/>
              <a:ext cx="4599294" cy="2587103"/>
            </p:xfrm>
            <a:graphic>
              <a:graphicData uri="http://schemas.microsoft.com/office/powerpoint/2016/slidezoom">
                <pslz:sldZm>
                  <pslz:sldZmObj sldId="366" cId="3215278848">
                    <pslz:zmPr id="{91BB9AC3-B6CE-429A-8A36-BA2AF00286CE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99294" cy="258710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Vista general de diapositiva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1678158A-A06B-4DBF-98E2-233B5C269E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898" y="2395487"/>
                <a:ext cx="4599294" cy="258710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Vista general de diapositiva 12">
                <a:extLst>
                  <a:ext uri="{FF2B5EF4-FFF2-40B4-BE49-F238E27FC236}">
                    <a16:creationId xmlns:a16="http://schemas.microsoft.com/office/drawing/2014/main" id="{050AB545-4B18-474C-8451-44E6BD5296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3661212"/>
                  </p:ext>
                </p:extLst>
              </p:nvPr>
            </p:nvGraphicFramePr>
            <p:xfrm>
              <a:off x="607898" y="108608"/>
              <a:ext cx="4599294" cy="2587103"/>
            </p:xfrm>
            <a:graphic>
              <a:graphicData uri="http://schemas.microsoft.com/office/powerpoint/2016/slidezoom">
                <pslz:sldZm>
                  <pslz:sldZmObj sldId="367" cId="2608412432">
                    <pslz:zmPr id="{27911953-2841-4466-AA7D-352D100A39B9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99294" cy="258710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Vista general de diapositiva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050AB545-4B18-474C-8451-44E6BD5296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7898" y="108608"/>
                <a:ext cx="4599294" cy="258710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9" name="Elipse 18">
            <a:extLst>
              <a:ext uri="{FF2B5EF4-FFF2-40B4-BE49-F238E27FC236}">
                <a16:creationId xmlns:a16="http://schemas.microsoft.com/office/drawing/2014/main" id="{393D3820-F40A-4AA0-9605-4186B34340CF}"/>
              </a:ext>
            </a:extLst>
          </p:cNvPr>
          <p:cNvSpPr/>
          <p:nvPr/>
        </p:nvSpPr>
        <p:spPr>
          <a:xfrm>
            <a:off x="4913194" y="2101756"/>
            <a:ext cx="2620370" cy="1883390"/>
          </a:xfrm>
          <a:prstGeom prst="ellipse">
            <a:avLst/>
          </a:prstGeom>
          <a:gradFill flip="none" rotWithShape="1">
            <a:gsLst>
              <a:gs pos="30000">
                <a:schemeClr val="bg1">
                  <a:lumMod val="95000"/>
                </a:schemeClr>
              </a:gs>
              <a:gs pos="97000">
                <a:schemeClr val="bg1">
                  <a:lumMod val="5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C6F794E-5942-4E45-8C4C-CB5E5AD23149}"/>
              </a:ext>
            </a:extLst>
          </p:cNvPr>
          <p:cNvSpPr/>
          <p:nvPr/>
        </p:nvSpPr>
        <p:spPr>
          <a:xfrm>
            <a:off x="4913194" y="2659559"/>
            <a:ext cx="262037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Contenido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8125752-E896-4222-B70A-6872EEB3C8FE}"/>
              </a:ext>
            </a:extLst>
          </p:cNvPr>
          <p:cNvSpPr/>
          <p:nvPr/>
        </p:nvSpPr>
        <p:spPr>
          <a:xfrm>
            <a:off x="4490114" y="1746913"/>
            <a:ext cx="3480180" cy="258710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4853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8D91E3-C49D-B5FE-24C7-CB9574592A1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B1F9A8-695B-9A1D-18FB-19E4CB4BB443}"/>
              </a:ext>
            </a:extLst>
          </p:cNvPr>
          <p:cNvSpPr txBox="1"/>
          <p:nvPr/>
        </p:nvSpPr>
        <p:spPr>
          <a:xfrm>
            <a:off x="5571794" y="271052"/>
            <a:ext cx="28964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Tipos</a:t>
            </a:r>
            <a:r>
              <a:rPr lang="en-US" b="1" dirty="0">
                <a:latin typeface="Arial"/>
                <a:cs typeface="Arial"/>
              </a:rPr>
              <a:t> de </a:t>
            </a:r>
            <a:r>
              <a:rPr lang="en-US" b="1" dirty="0" err="1">
                <a:latin typeface="Arial"/>
                <a:cs typeface="Arial"/>
              </a:rPr>
              <a:t>memorias</a:t>
            </a:r>
            <a:endParaRPr lang="es-ES" dirty="0" err="1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21AB01-1197-D569-C4E1-8E96A165B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279" y="1467873"/>
            <a:ext cx="5800492" cy="3411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40AE00-CFBF-3955-6AE5-1DCDA341E5A0}"/>
              </a:ext>
            </a:extLst>
          </p:cNvPr>
          <p:cNvSpPr txBox="1"/>
          <p:nvPr/>
        </p:nvSpPr>
        <p:spPr>
          <a:xfrm>
            <a:off x="3386254" y="5077522"/>
            <a:ext cx="672046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Segoe UI"/>
              </a:rPr>
              <a:t>La memoria es propensa a errores y recuerdos remodelados</a:t>
            </a:r>
            <a:r>
              <a:rPr lang="en-US">
                <a:cs typeface="Segoe UI"/>
              </a:rPr>
              <a:t>​</a:t>
            </a:r>
          </a:p>
          <a:p>
            <a:r>
              <a:rPr lang="es-ES" b="1">
                <a:cs typeface="Segoe UI"/>
              </a:rPr>
              <a:t>La memoria sensorial </a:t>
            </a:r>
            <a:r>
              <a:rPr lang="es-ES">
                <a:cs typeface="Segoe UI"/>
              </a:rPr>
              <a:t>es breve y prestamos atención</a:t>
            </a:r>
          </a:p>
          <a:p>
            <a:r>
              <a:rPr lang="es-ES" b="1">
                <a:cs typeface="Segoe UI"/>
              </a:rPr>
              <a:t>La memoria a corto plazo</a:t>
            </a:r>
            <a:r>
              <a:rPr lang="es-ES">
                <a:cs typeface="Segoe UI"/>
              </a:rPr>
              <a:t> retiene información entre 15 a 25 segundos</a:t>
            </a:r>
          </a:p>
          <a:p>
            <a:r>
              <a:rPr lang="es-ES" b="1">
                <a:cs typeface="Segoe UI"/>
              </a:rPr>
              <a:t>La memoria a largo plazo </a:t>
            </a:r>
            <a:r>
              <a:rPr lang="es-ES">
                <a:cs typeface="Segoe UI"/>
              </a:rPr>
              <a:t>recupera la información por asociación.</a:t>
            </a:r>
          </a:p>
        </p:txBody>
      </p:sp>
    </p:spTree>
    <p:extLst>
      <p:ext uri="{BB962C8B-B14F-4D97-AF65-F5344CB8AC3E}">
        <p14:creationId xmlns:p14="http://schemas.microsoft.com/office/powerpoint/2010/main" val="1467159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3343492" y="5281606"/>
            <a:ext cx="6803797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Las personas comparar visualmente más rápido que realizando cálculo</a:t>
            </a:r>
          </a:p>
          <a:p>
            <a:endParaRPr lang="es-ES">
              <a:cs typeface="Calibri"/>
            </a:endParaRPr>
          </a:p>
          <a:p>
            <a:r>
              <a:rPr lang="es-ES" dirty="0"/>
              <a:t>Dimensionalidad de los atributos y la proporcionalidad proporcional</a:t>
            </a:r>
            <a:endParaRPr lang="es-ES" dirty="0">
              <a:cs typeface="Calibri"/>
            </a:endParaRPr>
          </a:p>
          <a:p>
            <a:endParaRPr lang="es-ES"/>
          </a:p>
          <a:p>
            <a:endParaRPr lang="es-ES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AE62D-C89A-1D46-E42F-727F1FA027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58285D-A527-0280-6FD9-59369CCCDDC2}"/>
              </a:ext>
            </a:extLst>
          </p:cNvPr>
          <p:cNvSpPr txBox="1"/>
          <p:nvPr/>
        </p:nvSpPr>
        <p:spPr>
          <a:xfrm>
            <a:off x="4996952" y="391368"/>
            <a:ext cx="32841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Memoria a  </a:t>
            </a:r>
            <a:r>
              <a:rPr lang="en-US" b="1" dirty="0" err="1">
                <a:latin typeface="Arial"/>
                <a:cs typeface="Arial"/>
              </a:rPr>
              <a:t>corto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b="1" dirty="0" err="1">
                <a:latin typeface="Arial"/>
                <a:cs typeface="Arial"/>
              </a:rPr>
              <a:t>plazo</a:t>
            </a:r>
            <a:endParaRPr lang="es-ES" dirty="0" err="1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5E3D5381-BC7C-ECCD-C4E0-9E73DC0EA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3783" y="1521542"/>
            <a:ext cx="8913310" cy="3305408"/>
          </a:xfrm>
        </p:spPr>
      </p:pic>
    </p:spTree>
    <p:extLst>
      <p:ext uri="{BB962C8B-B14F-4D97-AF65-F5344CB8AC3E}">
        <p14:creationId xmlns:p14="http://schemas.microsoft.com/office/powerpoint/2010/main" val="2687924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377054" y="5216557"/>
            <a:ext cx="8829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>
                <a:cs typeface="Calibri"/>
              </a:rPr>
              <a:t>Los objetos tridimensionales como las áreas son difíciles de calcular sus proporcionalidades.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AE62D-C89A-1D46-E42F-727F1FA027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F249628-265F-C032-9645-4FF126921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3843" y="1547444"/>
            <a:ext cx="6038850" cy="3476625"/>
          </a:xfrm>
        </p:spPr>
      </p:pic>
      <p:sp>
        <p:nvSpPr>
          <p:cNvPr id="3" name="TextBox 10">
            <a:extLst>
              <a:ext uri="{FF2B5EF4-FFF2-40B4-BE49-F238E27FC236}">
                <a16:creationId xmlns:a16="http://schemas.microsoft.com/office/drawing/2014/main" id="{EAA14F48-CF84-415F-92CD-A4F9F6198150}"/>
              </a:ext>
            </a:extLst>
          </p:cNvPr>
          <p:cNvSpPr txBox="1"/>
          <p:nvPr/>
        </p:nvSpPr>
        <p:spPr>
          <a:xfrm>
            <a:off x="4996952" y="391368"/>
            <a:ext cx="32841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Memoria a  </a:t>
            </a:r>
            <a:r>
              <a:rPr lang="en-US" b="1" dirty="0" err="1">
                <a:latin typeface="Arial"/>
                <a:cs typeface="Arial"/>
              </a:rPr>
              <a:t>corto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b="1" dirty="0" err="1">
                <a:latin typeface="Arial"/>
                <a:cs typeface="Arial"/>
              </a:rPr>
              <a:t>plazo</a:t>
            </a:r>
            <a:endParaRPr lang="es-ES" dirty="0" err="1"/>
          </a:p>
        </p:txBody>
      </p:sp>
    </p:spTree>
    <p:extLst>
      <p:ext uri="{BB962C8B-B14F-4D97-AF65-F5344CB8AC3E}">
        <p14:creationId xmlns:p14="http://schemas.microsoft.com/office/powerpoint/2010/main" val="3771180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377054" y="5216557"/>
            <a:ext cx="882960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>
                <a:ea typeface="+mn-lt"/>
                <a:cs typeface="+mn-lt"/>
              </a:rPr>
              <a:t>El gráfico de burbujas puede dar lugar que no podamos realizar correctamente los cálculos, es buen recursos para mostrar la magnitud de una clase frente al resto.</a:t>
            </a:r>
          </a:p>
          <a:p>
            <a:r>
              <a:rPr lang="es-ES">
                <a:cs typeface="Calibri"/>
              </a:rPr>
              <a:t>El ejemplo del gráfico de barras la clasificación de la 4 primeras frente al resto</a:t>
            </a:r>
          </a:p>
          <a:p>
            <a:endParaRPr lang="es-ES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AE62D-C89A-1D46-E42F-727F1FA027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40CE6791-E0C4-B98F-56DC-DF56603DE4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6294" y="1813261"/>
            <a:ext cx="7458308" cy="2943054"/>
          </a:xfrm>
          <a:prstGeom prst="rect">
            <a:avLst/>
          </a:prstGeom>
        </p:spPr>
      </p:pic>
      <p:sp>
        <p:nvSpPr>
          <p:cNvPr id="3" name="TextBox 10">
            <a:extLst>
              <a:ext uri="{FF2B5EF4-FFF2-40B4-BE49-F238E27FC236}">
                <a16:creationId xmlns:a16="http://schemas.microsoft.com/office/drawing/2014/main" id="{C26A19D7-6116-F14A-1E82-ED8CBA42107E}"/>
              </a:ext>
            </a:extLst>
          </p:cNvPr>
          <p:cNvSpPr txBox="1"/>
          <p:nvPr/>
        </p:nvSpPr>
        <p:spPr>
          <a:xfrm>
            <a:off x="4996952" y="391368"/>
            <a:ext cx="32841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Memoria a  </a:t>
            </a:r>
            <a:r>
              <a:rPr lang="en-US" b="1" dirty="0" err="1">
                <a:latin typeface="Arial"/>
                <a:cs typeface="Arial"/>
              </a:rPr>
              <a:t>corto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b="1" dirty="0" err="1">
                <a:latin typeface="Arial"/>
                <a:cs typeface="Arial"/>
              </a:rPr>
              <a:t>plazo</a:t>
            </a:r>
            <a:endParaRPr lang="es-ES" dirty="0" err="1"/>
          </a:p>
        </p:txBody>
      </p:sp>
    </p:spTree>
    <p:extLst>
      <p:ext uri="{BB962C8B-B14F-4D97-AF65-F5344CB8AC3E}">
        <p14:creationId xmlns:p14="http://schemas.microsoft.com/office/powerpoint/2010/main" val="1675656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3557225" y="5095752"/>
            <a:ext cx="713833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>
                <a:ea typeface="+mn-lt"/>
                <a:cs typeface="+mn-lt"/>
              </a:rPr>
              <a:t>Algunos sectores visualmente parecen del mismo tamaño, además es un objeto tridimensional.</a:t>
            </a:r>
            <a:endParaRPr lang="en-US"/>
          </a:p>
          <a:p>
            <a:endParaRPr lang="es-ES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AE62D-C89A-1D46-E42F-727F1FA027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B140B05-5E35-A9E0-1B5C-CC37B714FA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864" y="1628382"/>
            <a:ext cx="3644589" cy="3062260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35E5390C-9F94-BAA1-F4A9-7980924FFA4A}"/>
              </a:ext>
            </a:extLst>
          </p:cNvPr>
          <p:cNvSpPr txBox="1"/>
          <p:nvPr/>
        </p:nvSpPr>
        <p:spPr>
          <a:xfrm>
            <a:off x="4996952" y="391368"/>
            <a:ext cx="32841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Memoria a  </a:t>
            </a:r>
            <a:r>
              <a:rPr lang="en-US" b="1" dirty="0" err="1">
                <a:latin typeface="Arial"/>
                <a:cs typeface="Arial"/>
              </a:rPr>
              <a:t>corto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b="1" dirty="0" err="1">
                <a:latin typeface="Arial"/>
                <a:cs typeface="Arial"/>
              </a:rPr>
              <a:t>plazo</a:t>
            </a:r>
            <a:endParaRPr lang="es-ES" dirty="0" err="1"/>
          </a:p>
        </p:txBody>
      </p:sp>
    </p:spTree>
    <p:extLst>
      <p:ext uri="{BB962C8B-B14F-4D97-AF65-F5344CB8AC3E}">
        <p14:creationId xmlns:p14="http://schemas.microsoft.com/office/powerpoint/2010/main" val="413621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3166933" y="4417386"/>
            <a:ext cx="7891039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>
                <a:ea typeface="+mn-lt"/>
                <a:cs typeface="+mn-lt"/>
              </a:rPr>
              <a:t>Se realizó un estudio hace 10 años comparando infografías  de figuras y un buen equilibrio de ratio tinta</a:t>
            </a:r>
            <a:endParaRPr lang="en-US">
              <a:ea typeface="+mn-lt"/>
              <a:cs typeface="+mn-lt"/>
            </a:endParaRPr>
          </a:p>
          <a:p>
            <a:endParaRPr lang="es-ES">
              <a:ea typeface="+mn-lt"/>
              <a:cs typeface="+mn-lt"/>
            </a:endParaRPr>
          </a:p>
          <a:p>
            <a:r>
              <a:rPr lang="es-ES">
                <a:ea typeface="+mn-lt"/>
                <a:cs typeface="+mn-lt"/>
              </a:rPr>
              <a:t>Pasado un tiempo se pregunta a las personas del estudio y solo recordaban las imágenes y no los datos</a:t>
            </a:r>
          </a:p>
          <a:p>
            <a:endParaRPr lang="es-ES">
              <a:ea typeface="+mn-lt"/>
              <a:cs typeface="+mn-lt"/>
            </a:endParaRPr>
          </a:p>
          <a:p>
            <a:r>
              <a:rPr lang="es-ES">
                <a:ea typeface="+mn-lt"/>
                <a:cs typeface="+mn-lt"/>
              </a:rPr>
              <a:t>Cuando utilizar las imágenes depende del contexto, ejemplo libros de niños, periódicos, </a:t>
            </a:r>
            <a:r>
              <a:rPr lang="es-ES" b="1">
                <a:ea typeface="+mn-lt"/>
                <a:cs typeface="+mn-lt"/>
              </a:rPr>
              <a:t>siempre con la temática relacionada.</a:t>
            </a:r>
            <a:endParaRPr lang="en-US" b="1">
              <a:ea typeface="+mn-lt"/>
              <a:cs typeface="+mn-lt"/>
            </a:endParaRPr>
          </a:p>
          <a:p>
            <a:endParaRPr lang="es-ES">
              <a:cs typeface="Calibri"/>
            </a:endParaRPr>
          </a:p>
          <a:p>
            <a:endParaRPr lang="es-ES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AE62D-C89A-1D46-E42F-727F1FA027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pic>
        <p:nvPicPr>
          <p:cNvPr id="3" name="Marcador de contenido 6">
            <a:extLst>
              <a:ext uri="{FF2B5EF4-FFF2-40B4-BE49-F238E27FC236}">
                <a16:creationId xmlns:a16="http://schemas.microsoft.com/office/drawing/2014/main" id="{ACC6C96E-CDEF-065B-FCF6-FA6DF4583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8377" y="1494707"/>
            <a:ext cx="7095304" cy="2953138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F0F4D03B-1ADA-0DE9-5FCA-CFEEA701821D}"/>
              </a:ext>
            </a:extLst>
          </p:cNvPr>
          <p:cNvSpPr txBox="1"/>
          <p:nvPr/>
        </p:nvSpPr>
        <p:spPr>
          <a:xfrm>
            <a:off x="4996952" y="391368"/>
            <a:ext cx="32841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Memoria a  largo </a:t>
            </a:r>
            <a:r>
              <a:rPr lang="en-US" b="1" dirty="0" err="1">
                <a:latin typeface="Arial"/>
                <a:cs typeface="Arial"/>
              </a:rPr>
              <a:t>plazo</a:t>
            </a:r>
          </a:p>
        </p:txBody>
      </p:sp>
    </p:spTree>
    <p:extLst>
      <p:ext uri="{BB962C8B-B14F-4D97-AF65-F5344CB8AC3E}">
        <p14:creationId xmlns:p14="http://schemas.microsoft.com/office/powerpoint/2010/main" val="2005012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8D91E3-C49D-B5FE-24C7-CB9574592A1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B1F9A8-695B-9A1D-18FB-19E4CB4BB443}"/>
              </a:ext>
            </a:extLst>
          </p:cNvPr>
          <p:cNvSpPr txBox="1"/>
          <p:nvPr/>
        </p:nvSpPr>
        <p:spPr>
          <a:xfrm>
            <a:off x="3352637" y="351263"/>
            <a:ext cx="60781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Criterios</a:t>
            </a:r>
            <a:r>
              <a:rPr lang="en-US" b="1" dirty="0">
                <a:latin typeface="Arial"/>
                <a:cs typeface="Arial"/>
              </a:rPr>
              <a:t> para </a:t>
            </a:r>
            <a:r>
              <a:rPr lang="en-US" b="1" dirty="0" err="1">
                <a:latin typeface="Arial"/>
                <a:cs typeface="Arial"/>
              </a:rPr>
              <a:t>hacer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b="1" dirty="0" err="1">
                <a:latin typeface="Arial"/>
                <a:cs typeface="Arial"/>
              </a:rPr>
              <a:t>objetivos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b="1" dirty="0" err="1">
                <a:latin typeface="Arial"/>
                <a:cs typeface="Arial"/>
              </a:rPr>
              <a:t>generales</a:t>
            </a:r>
            <a:r>
              <a:rPr lang="en-US" b="1" dirty="0">
                <a:latin typeface="Arial"/>
                <a:cs typeface="Arial"/>
              </a:rPr>
              <a:t> y </a:t>
            </a:r>
            <a:r>
              <a:rPr lang="en-US" b="1" dirty="0" err="1">
                <a:latin typeface="Arial"/>
                <a:cs typeface="Arial"/>
              </a:rPr>
              <a:t>especificos</a:t>
            </a:r>
          </a:p>
        </p:txBody>
      </p:sp>
      <p:pic>
        <p:nvPicPr>
          <p:cNvPr id="4" name="Imagen 4" descr="Imagen que contiene estacionaria, tabla&#10;&#10;Descripción generada automáticamente">
            <a:extLst>
              <a:ext uri="{FF2B5EF4-FFF2-40B4-BE49-F238E27FC236}">
                <a16:creationId xmlns:a16="http://schemas.microsoft.com/office/drawing/2014/main" id="{DD8E9D58-773B-0FD3-DCC8-E03C1CAAB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05" y="1131887"/>
            <a:ext cx="9440778" cy="5583489"/>
          </a:xfrm>
          <a:prstGeom prst="rect">
            <a:avLst/>
          </a:prstGeom>
        </p:spPr>
      </p:pic>
      <p:pic>
        <p:nvPicPr>
          <p:cNvPr id="5" name="Imagen 5" descr="Imagen que contiene grande, gente, hombre, esquiando&#10;&#10;Descripción generada automáticamente">
            <a:extLst>
              <a:ext uri="{FF2B5EF4-FFF2-40B4-BE49-F238E27FC236}">
                <a16:creationId xmlns:a16="http://schemas.microsoft.com/office/drawing/2014/main" id="{DE577202-E378-0C71-02ED-FFF8363558C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720000">
            <a:off x="5488822" y="2680285"/>
            <a:ext cx="1909512" cy="1764799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70F4021E-415F-E7CF-45E8-A712951164D2}"/>
              </a:ext>
            </a:extLst>
          </p:cNvPr>
          <p:cNvSpPr txBox="1"/>
          <p:nvPr/>
        </p:nvSpPr>
        <p:spPr>
          <a:xfrm rot="20820000">
            <a:off x="2441002" y="2718348"/>
            <a:ext cx="2569410" cy="3554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dirty="0">
                <a:latin typeface="Arial"/>
                <a:cs typeface="Calibri"/>
              </a:rPr>
              <a:t>Para </a:t>
            </a:r>
            <a:r>
              <a:rPr lang="en-US" sz="1600" dirty="0" err="1">
                <a:latin typeface="Arial"/>
                <a:cs typeface="Calibri"/>
              </a:rPr>
              <a:t>redactar</a:t>
            </a:r>
            <a:r>
              <a:rPr lang="en-US" sz="1600" dirty="0">
                <a:latin typeface="Arial"/>
                <a:cs typeface="Calibri"/>
              </a:rPr>
              <a:t> un </a:t>
            </a:r>
            <a:r>
              <a:rPr lang="en-US" sz="1600" dirty="0" err="1">
                <a:latin typeface="Arial"/>
                <a:cs typeface="Calibri"/>
              </a:rPr>
              <a:t>objetivo</a:t>
            </a:r>
            <a:r>
              <a:rPr lang="en-US" sz="1600" dirty="0">
                <a:latin typeface="Arial"/>
                <a:cs typeface="Calibri"/>
              </a:rPr>
              <a:t> general o </a:t>
            </a:r>
            <a:r>
              <a:rPr lang="en-US" sz="1600" dirty="0" err="1">
                <a:latin typeface="Arial"/>
                <a:cs typeface="Calibri"/>
              </a:rPr>
              <a:t>específico</a:t>
            </a:r>
            <a:r>
              <a:rPr lang="en-US" sz="1600" dirty="0">
                <a:latin typeface="Arial"/>
                <a:cs typeface="Calibri"/>
              </a:rPr>
              <a:t> es </a:t>
            </a:r>
            <a:r>
              <a:rPr lang="en-US" sz="1600" dirty="0" err="1">
                <a:latin typeface="Arial"/>
                <a:cs typeface="Calibri"/>
              </a:rPr>
              <a:t>necesario</a:t>
            </a:r>
            <a:r>
              <a:rPr lang="en-US" sz="1600" dirty="0">
                <a:latin typeface="Arial"/>
                <a:cs typeface="Calibri"/>
              </a:rPr>
              <a:t> </a:t>
            </a:r>
            <a:r>
              <a:rPr lang="en-US" sz="1600" dirty="0" err="1">
                <a:latin typeface="Arial"/>
                <a:cs typeface="Calibri"/>
              </a:rPr>
              <a:t>iniciar</a:t>
            </a:r>
            <a:r>
              <a:rPr lang="en-US" sz="1600" dirty="0">
                <a:latin typeface="Arial"/>
                <a:cs typeface="Calibri"/>
              </a:rPr>
              <a:t> con un </a:t>
            </a:r>
            <a:r>
              <a:rPr lang="en-US" sz="1600" b="1" dirty="0">
                <a:latin typeface="Arial"/>
                <a:cs typeface="Calibri"/>
              </a:rPr>
              <a:t>verbo </a:t>
            </a:r>
            <a:r>
              <a:rPr lang="en-US" sz="1600" b="1" dirty="0" err="1">
                <a:latin typeface="Arial"/>
                <a:cs typeface="Calibri"/>
              </a:rPr>
              <a:t>en</a:t>
            </a:r>
            <a:r>
              <a:rPr lang="en-US" sz="1600" b="1" dirty="0">
                <a:latin typeface="Arial"/>
                <a:cs typeface="Calibri"/>
              </a:rPr>
              <a:t> </a:t>
            </a:r>
            <a:r>
              <a:rPr lang="en-US" sz="1600" b="1" dirty="0" err="1">
                <a:latin typeface="Arial"/>
                <a:cs typeface="Calibri"/>
              </a:rPr>
              <a:t>infinitivo</a:t>
            </a:r>
            <a:r>
              <a:rPr lang="en-US" sz="1600" dirty="0">
                <a:latin typeface="Arial"/>
                <a:cs typeface="Calibri"/>
              </a:rPr>
              <a:t>. El </a:t>
            </a:r>
            <a:r>
              <a:rPr lang="en-US" sz="1600" dirty="0" err="1">
                <a:latin typeface="Arial"/>
                <a:cs typeface="Calibri"/>
              </a:rPr>
              <a:t>mismo</a:t>
            </a:r>
            <a:r>
              <a:rPr lang="en-US" sz="1600" dirty="0">
                <a:latin typeface="Arial"/>
                <a:cs typeface="Calibri"/>
              </a:rPr>
              <a:t> </a:t>
            </a:r>
            <a:r>
              <a:rPr lang="en-US" sz="1600" dirty="0" err="1">
                <a:latin typeface="Arial"/>
                <a:cs typeface="Calibri"/>
              </a:rPr>
              <a:t>debe</a:t>
            </a:r>
            <a:r>
              <a:rPr lang="en-US" sz="1600" dirty="0">
                <a:latin typeface="Arial"/>
                <a:cs typeface="Calibri"/>
              </a:rPr>
              <a:t> </a:t>
            </a:r>
            <a:r>
              <a:rPr lang="en-US" sz="1600" dirty="0" err="1">
                <a:latin typeface="Arial"/>
                <a:cs typeface="Calibri"/>
              </a:rPr>
              <a:t>explicar</a:t>
            </a:r>
            <a:r>
              <a:rPr lang="en-US" sz="1600" dirty="0">
                <a:latin typeface="Arial"/>
                <a:cs typeface="Calibri"/>
              </a:rPr>
              <a:t> de </a:t>
            </a:r>
            <a:r>
              <a:rPr lang="en-US" sz="1600" dirty="0" err="1">
                <a:latin typeface="Arial"/>
                <a:cs typeface="Calibri"/>
              </a:rPr>
              <a:t>manera</a:t>
            </a:r>
            <a:r>
              <a:rPr lang="en-US" sz="1600" dirty="0">
                <a:latin typeface="Arial"/>
                <a:cs typeface="Calibri"/>
              </a:rPr>
              <a:t> </a:t>
            </a:r>
            <a:r>
              <a:rPr lang="en-US" sz="1600" dirty="0" err="1">
                <a:latin typeface="Arial"/>
                <a:cs typeface="Calibri"/>
              </a:rPr>
              <a:t>concreta</a:t>
            </a:r>
            <a:r>
              <a:rPr lang="en-US" sz="1600" dirty="0">
                <a:latin typeface="Arial"/>
                <a:cs typeface="Calibri"/>
              </a:rPr>
              <a:t> la </a:t>
            </a:r>
            <a:r>
              <a:rPr lang="en-US" sz="1600" dirty="0" err="1">
                <a:latin typeface="Arial"/>
                <a:cs typeface="Calibri"/>
              </a:rPr>
              <a:t>acción</a:t>
            </a:r>
            <a:r>
              <a:rPr lang="en-US" sz="1600" dirty="0">
                <a:latin typeface="Arial"/>
                <a:cs typeface="Calibri"/>
              </a:rPr>
              <a:t> que </a:t>
            </a:r>
            <a:r>
              <a:rPr lang="en-US" sz="1600" dirty="0" err="1">
                <a:latin typeface="Arial"/>
                <a:cs typeface="Calibri"/>
              </a:rPr>
              <a:t>ejercerá</a:t>
            </a:r>
            <a:r>
              <a:rPr lang="en-US" sz="1600" dirty="0">
                <a:latin typeface="Arial"/>
                <a:cs typeface="Calibri"/>
              </a:rPr>
              <a:t> </a:t>
            </a:r>
            <a:r>
              <a:rPr lang="en-US" sz="1600" dirty="0" err="1">
                <a:latin typeface="Arial"/>
                <a:cs typeface="Calibri"/>
              </a:rPr>
              <a:t>el</a:t>
            </a:r>
            <a:r>
              <a:rPr lang="en-US" sz="1600" dirty="0">
                <a:latin typeface="Arial"/>
                <a:cs typeface="Calibri"/>
              </a:rPr>
              <a:t> </a:t>
            </a:r>
            <a:r>
              <a:rPr lang="en-US" sz="1600" dirty="0" err="1">
                <a:latin typeface="Arial"/>
                <a:cs typeface="Calibri"/>
              </a:rPr>
              <a:t>logro</a:t>
            </a:r>
            <a:r>
              <a:rPr lang="en-US" sz="1600" dirty="0">
                <a:latin typeface="Arial"/>
                <a:cs typeface="Calibri"/>
              </a:rPr>
              <a:t> a </a:t>
            </a:r>
            <a:r>
              <a:rPr lang="en-US" sz="1600" dirty="0" err="1">
                <a:latin typeface="Arial"/>
                <a:cs typeface="Calibri"/>
              </a:rPr>
              <a:t>cumplir</a:t>
            </a:r>
            <a:r>
              <a:rPr lang="en-US" sz="1600" dirty="0">
                <a:latin typeface="Arial"/>
                <a:cs typeface="Calibri"/>
              </a:rPr>
              <a:t>. </a:t>
            </a:r>
            <a:r>
              <a:rPr lang="en-US" sz="1600" dirty="0" err="1">
                <a:latin typeface="Arial"/>
                <a:cs typeface="Calibri"/>
              </a:rPr>
              <a:t>Algunos</a:t>
            </a:r>
            <a:r>
              <a:rPr lang="en-US" sz="1600" dirty="0">
                <a:latin typeface="Arial"/>
                <a:cs typeface="Calibri"/>
              </a:rPr>
              <a:t> </a:t>
            </a:r>
            <a:r>
              <a:rPr lang="en-US" sz="1600" dirty="0" err="1">
                <a:latin typeface="Arial"/>
                <a:cs typeface="Calibri"/>
              </a:rPr>
              <a:t>ejemplos</a:t>
            </a:r>
            <a:r>
              <a:rPr lang="en-US" sz="1600" dirty="0">
                <a:latin typeface="Arial"/>
                <a:cs typeface="Calibri"/>
              </a:rPr>
              <a:t> de </a:t>
            </a:r>
            <a:r>
              <a:rPr lang="en-US" sz="1600" dirty="0" err="1">
                <a:latin typeface="Arial"/>
                <a:cs typeface="Calibri"/>
              </a:rPr>
              <a:t>verbos</a:t>
            </a:r>
            <a:r>
              <a:rPr lang="en-US" sz="1600" dirty="0">
                <a:latin typeface="Arial"/>
                <a:cs typeface="Calibri"/>
              </a:rPr>
              <a:t> </a:t>
            </a:r>
            <a:r>
              <a:rPr lang="en-US" sz="1600" dirty="0" err="1">
                <a:latin typeface="Arial"/>
                <a:cs typeface="Calibri"/>
              </a:rPr>
              <a:t>infinitivos</a:t>
            </a:r>
            <a:r>
              <a:rPr lang="en-US" sz="1600" dirty="0">
                <a:latin typeface="Arial"/>
                <a:cs typeface="Calibri"/>
              </a:rPr>
              <a:t> son: </a:t>
            </a:r>
            <a:r>
              <a:rPr lang="en-US" sz="1600" b="1" dirty="0" err="1">
                <a:latin typeface="Arial"/>
                <a:cs typeface="Calibri"/>
              </a:rPr>
              <a:t>Diagnosticar</a:t>
            </a:r>
            <a:r>
              <a:rPr lang="en-US" sz="1600" b="1" dirty="0">
                <a:latin typeface="Arial"/>
                <a:cs typeface="Calibri"/>
              </a:rPr>
              <a:t>, </a:t>
            </a:r>
            <a:r>
              <a:rPr lang="en-US" sz="1600" b="1" dirty="0" err="1">
                <a:latin typeface="Arial"/>
                <a:cs typeface="Calibri"/>
              </a:rPr>
              <a:t>Aumentar</a:t>
            </a:r>
            <a:r>
              <a:rPr lang="en-US" sz="1600" b="1" dirty="0">
                <a:latin typeface="Arial"/>
                <a:cs typeface="Calibri"/>
              </a:rPr>
              <a:t>, </a:t>
            </a:r>
            <a:r>
              <a:rPr lang="en-US" sz="1600" b="1" dirty="0" err="1">
                <a:latin typeface="Arial"/>
                <a:cs typeface="Calibri"/>
              </a:rPr>
              <a:t>Rentabilizar</a:t>
            </a:r>
            <a:r>
              <a:rPr lang="en-US" sz="1600" b="1" dirty="0">
                <a:latin typeface="Arial"/>
                <a:cs typeface="Calibri"/>
              </a:rPr>
              <a:t>, </a:t>
            </a:r>
            <a:r>
              <a:rPr lang="en-US" sz="1600" b="1" dirty="0" err="1">
                <a:latin typeface="Arial"/>
                <a:cs typeface="Calibri"/>
              </a:rPr>
              <a:t>Evaluar</a:t>
            </a:r>
            <a:r>
              <a:rPr lang="en-US" sz="1600" b="1" dirty="0">
                <a:latin typeface="Arial"/>
                <a:cs typeface="Calibri"/>
              </a:rPr>
              <a:t>, </a:t>
            </a:r>
            <a:r>
              <a:rPr lang="en-US" sz="1600" b="1" dirty="0" err="1">
                <a:latin typeface="Arial"/>
                <a:cs typeface="Calibri"/>
              </a:rPr>
              <a:t>Realizar</a:t>
            </a:r>
            <a:r>
              <a:rPr lang="en-US" sz="1600" b="1" dirty="0">
                <a:latin typeface="Arial"/>
                <a:cs typeface="Calibri"/>
              </a:rPr>
              <a:t>, </a:t>
            </a:r>
            <a:r>
              <a:rPr lang="en-US" sz="1600" b="1" dirty="0" err="1">
                <a:latin typeface="Arial"/>
                <a:cs typeface="Calibri"/>
              </a:rPr>
              <a:t>Determina</a:t>
            </a:r>
            <a:r>
              <a:rPr lang="en-US" sz="1600" dirty="0" err="1">
                <a:latin typeface="Arial"/>
                <a:cs typeface="Calibri"/>
              </a:rPr>
              <a:t>r</a:t>
            </a:r>
            <a:r>
              <a:rPr lang="en-US" sz="1600" dirty="0">
                <a:latin typeface="Arial"/>
                <a:cs typeface="Calibri"/>
              </a:rPr>
              <a:t>) entre </a:t>
            </a:r>
            <a:r>
              <a:rPr lang="en-US" sz="1600" dirty="0" err="1">
                <a:latin typeface="Arial"/>
                <a:cs typeface="Calibri"/>
              </a:rPr>
              <a:t>otros</a:t>
            </a:r>
            <a:r>
              <a:rPr lang="en-US" sz="1600" dirty="0">
                <a:latin typeface="Arial"/>
                <a:cs typeface="Calibri"/>
              </a:rPr>
              <a:t>.</a:t>
            </a:r>
            <a:endParaRPr lang="en-US" sz="1600">
              <a:cs typeface="Calibri"/>
            </a:endParaRPr>
          </a:p>
          <a:p>
            <a:pPr algn="l"/>
            <a:endParaRPr lang="en-US" sz="17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2475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8D91E3-C49D-B5FE-24C7-CB9574592A1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B1F9A8-695B-9A1D-18FB-19E4CB4BB443}"/>
              </a:ext>
            </a:extLst>
          </p:cNvPr>
          <p:cNvSpPr txBox="1"/>
          <p:nvPr/>
        </p:nvSpPr>
        <p:spPr>
          <a:xfrm>
            <a:off x="3352637" y="351263"/>
            <a:ext cx="60781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Criterios</a:t>
            </a:r>
            <a:r>
              <a:rPr lang="en-US" b="1" dirty="0">
                <a:latin typeface="Arial"/>
                <a:cs typeface="Arial"/>
              </a:rPr>
              <a:t> para </a:t>
            </a:r>
            <a:r>
              <a:rPr lang="en-US" b="1" dirty="0" err="1">
                <a:latin typeface="Arial"/>
                <a:cs typeface="Arial"/>
              </a:rPr>
              <a:t>hacer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b="1" dirty="0" err="1">
                <a:latin typeface="Arial"/>
                <a:cs typeface="Arial"/>
              </a:rPr>
              <a:t>objetivos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b="1" dirty="0" err="1">
                <a:latin typeface="Arial"/>
                <a:cs typeface="Arial"/>
              </a:rPr>
              <a:t>generales</a:t>
            </a:r>
            <a:r>
              <a:rPr lang="en-US" b="1" dirty="0">
                <a:latin typeface="Arial"/>
                <a:cs typeface="Arial"/>
              </a:rPr>
              <a:t> y </a:t>
            </a:r>
            <a:r>
              <a:rPr lang="en-US" b="1" dirty="0" err="1">
                <a:latin typeface="Arial"/>
                <a:cs typeface="Arial"/>
              </a:rPr>
              <a:t>especificos</a:t>
            </a:r>
          </a:p>
        </p:txBody>
      </p:sp>
      <p:pic>
        <p:nvPicPr>
          <p:cNvPr id="13" name="Imagen 13">
            <a:extLst>
              <a:ext uri="{FF2B5EF4-FFF2-40B4-BE49-F238E27FC236}">
                <a16:creationId xmlns:a16="http://schemas.microsoft.com/office/drawing/2014/main" id="{7558FA50-4C73-5B40-94BF-418ACF8AA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69" y="1175943"/>
            <a:ext cx="11726777" cy="5334957"/>
          </a:xfrm>
          <a:prstGeom prst="rect">
            <a:avLst/>
          </a:prstGeom>
        </p:spPr>
      </p:pic>
      <p:pic>
        <p:nvPicPr>
          <p:cNvPr id="15" name="Picture 4" descr="Imagen que contiene edificio, viejo, sucio, cuarto&#10;&#10;Descripción generada automáticamente">
            <a:extLst>
              <a:ext uri="{FF2B5EF4-FFF2-40B4-BE49-F238E27FC236}">
                <a16:creationId xmlns:a16="http://schemas.microsoft.com/office/drawing/2014/main" id="{4DDE4B80-8004-19FF-3BEB-7796216FE0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272" y="1954302"/>
            <a:ext cx="3849029" cy="3287681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E446E0F5-941E-7EF8-E882-CFD2074A98E4}"/>
              </a:ext>
            </a:extLst>
          </p:cNvPr>
          <p:cNvSpPr txBox="1"/>
          <p:nvPr/>
        </p:nvSpPr>
        <p:spPr>
          <a:xfrm>
            <a:off x="5904572" y="2206247"/>
            <a:ext cx="562393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Verdana Pro Cond SemiBold"/>
                <a:ea typeface="Open Sans"/>
                <a:cs typeface="Open Sans"/>
              </a:rPr>
              <a:t>Objetivo</a:t>
            </a:r>
            <a:r>
              <a:rPr lang="en-US" b="1" dirty="0">
                <a:latin typeface="Verdana Pro Cond SemiBold"/>
                <a:ea typeface="Open Sans"/>
                <a:cs typeface="Open Sans"/>
              </a:rPr>
              <a:t> General:</a:t>
            </a:r>
          </a:p>
          <a:p>
            <a:r>
              <a:rPr lang="en-US" dirty="0">
                <a:latin typeface="Verdana Pro Cond SemiBold"/>
                <a:ea typeface="Open Sans"/>
                <a:cs typeface="Open Sans"/>
              </a:rPr>
              <a:t>- </a:t>
            </a:r>
            <a:r>
              <a:rPr lang="en-US" dirty="0" err="1">
                <a:latin typeface="Verdana Pro Cond SemiBold"/>
                <a:ea typeface="Open Sans"/>
                <a:cs typeface="Open Sans"/>
              </a:rPr>
              <a:t>Reconstruir</a:t>
            </a:r>
            <a:r>
              <a:rPr lang="en-US" dirty="0">
                <a:latin typeface="Verdana Pro Cond SemiBold"/>
                <a:ea typeface="Open Sans"/>
                <a:cs typeface="Open Sans"/>
              </a:rPr>
              <a:t> </a:t>
            </a:r>
            <a:r>
              <a:rPr lang="en-US" dirty="0" err="1">
                <a:latin typeface="Verdana Pro Cond SemiBold"/>
                <a:ea typeface="Open Sans"/>
                <a:cs typeface="Open Sans"/>
              </a:rPr>
              <a:t>una</a:t>
            </a:r>
            <a:r>
              <a:rPr lang="en-US" dirty="0">
                <a:latin typeface="Verdana Pro Cond SemiBold"/>
                <a:ea typeface="Open Sans"/>
                <a:cs typeface="Open Sans"/>
              </a:rPr>
              <a:t> casa </a:t>
            </a:r>
            <a:r>
              <a:rPr lang="en-US" dirty="0" err="1">
                <a:latin typeface="Verdana Pro Cond SemiBold"/>
                <a:ea typeface="Open Sans"/>
                <a:cs typeface="Open Sans"/>
              </a:rPr>
              <a:t>abandonada</a:t>
            </a:r>
            <a:r>
              <a:rPr lang="en-US" dirty="0">
                <a:latin typeface="Verdana Pro Cond SemiBold"/>
                <a:ea typeface="Open Sans"/>
                <a:cs typeface="Open Sans"/>
              </a:rPr>
              <a:t> </a:t>
            </a:r>
          </a:p>
          <a:p>
            <a:endParaRPr lang="en-US" dirty="0">
              <a:latin typeface="Verdana Pro Cond SemiBold"/>
              <a:ea typeface="Open Sans"/>
              <a:cs typeface="Open Sans"/>
            </a:endParaRPr>
          </a:p>
          <a:p>
            <a:r>
              <a:rPr lang="en-US" b="1" dirty="0" err="1">
                <a:latin typeface="Verdana Pro Cond SemiBold"/>
                <a:ea typeface="Open Sans"/>
                <a:cs typeface="Open Sans"/>
              </a:rPr>
              <a:t>Objetivos</a:t>
            </a:r>
            <a:r>
              <a:rPr lang="en-US" b="1" dirty="0">
                <a:latin typeface="Verdana Pro Cond SemiBold"/>
                <a:ea typeface="Open Sans"/>
                <a:cs typeface="Open Sans"/>
              </a:rPr>
              <a:t> </a:t>
            </a:r>
            <a:r>
              <a:rPr lang="en-US" b="1" dirty="0" err="1">
                <a:latin typeface="Verdana Pro Cond SemiBold"/>
                <a:ea typeface="Open Sans"/>
                <a:cs typeface="Open Sans"/>
              </a:rPr>
              <a:t>específicos</a:t>
            </a:r>
            <a:r>
              <a:rPr lang="en-US" b="1" dirty="0">
                <a:latin typeface="Verdana Pro Cond SemiBold"/>
                <a:ea typeface="Open Sans"/>
                <a:cs typeface="Open Sans"/>
              </a:rPr>
              <a:t>:</a:t>
            </a:r>
          </a:p>
          <a:p>
            <a:r>
              <a:rPr lang="en-US" dirty="0">
                <a:latin typeface="Verdana Pro Cond SemiBold"/>
                <a:ea typeface="Open Sans"/>
                <a:cs typeface="Open Sans"/>
              </a:rPr>
              <a:t>- </a:t>
            </a:r>
            <a:r>
              <a:rPr lang="en-US" dirty="0" err="1">
                <a:latin typeface="Verdana Pro Cond SemiBold"/>
                <a:ea typeface="Open Sans"/>
                <a:cs typeface="Open Sans"/>
              </a:rPr>
              <a:t>Reconstruir</a:t>
            </a:r>
            <a:r>
              <a:rPr lang="en-US" dirty="0">
                <a:latin typeface="Verdana Pro Cond SemiBold"/>
                <a:ea typeface="Open Sans"/>
                <a:cs typeface="Open Sans"/>
              </a:rPr>
              <a:t> las </a:t>
            </a:r>
            <a:r>
              <a:rPr lang="en-US" dirty="0" err="1">
                <a:latin typeface="Verdana Pro Cond SemiBold"/>
                <a:ea typeface="Open Sans"/>
                <a:cs typeface="Open Sans"/>
              </a:rPr>
              <a:t>paredes</a:t>
            </a:r>
            <a:r>
              <a:rPr lang="en-US" dirty="0">
                <a:latin typeface="Verdana Pro Cond SemiBold"/>
                <a:ea typeface="Open Sans"/>
                <a:cs typeface="Open Sans"/>
              </a:rPr>
              <a:t> y </a:t>
            </a:r>
            <a:r>
              <a:rPr lang="en-US" dirty="0" err="1">
                <a:latin typeface="Verdana Pro Cond SemiBold"/>
                <a:ea typeface="Open Sans"/>
                <a:cs typeface="Open Sans"/>
              </a:rPr>
              <a:t>ventanas</a:t>
            </a:r>
            <a:r>
              <a:rPr lang="en-US" dirty="0">
                <a:latin typeface="Verdana Pro Cond SemiBold"/>
                <a:ea typeface="Open Sans"/>
                <a:cs typeface="Open Sans"/>
              </a:rPr>
              <a:t>.</a:t>
            </a:r>
          </a:p>
          <a:p>
            <a:r>
              <a:rPr lang="en-US" dirty="0">
                <a:latin typeface="Verdana Pro Cond SemiBold"/>
                <a:ea typeface="Open Sans"/>
                <a:cs typeface="Open Sans"/>
              </a:rPr>
              <a:t>- </a:t>
            </a:r>
            <a:r>
              <a:rPr lang="en-US" dirty="0" err="1">
                <a:latin typeface="Verdana Pro Cond SemiBold"/>
                <a:ea typeface="Open Sans"/>
                <a:cs typeface="Open Sans"/>
              </a:rPr>
              <a:t>Restablecer</a:t>
            </a:r>
            <a:r>
              <a:rPr lang="en-US" dirty="0">
                <a:latin typeface="Verdana Pro Cond SemiBold"/>
                <a:ea typeface="Open Sans"/>
                <a:cs typeface="Open Sans"/>
              </a:rPr>
              <a:t> </a:t>
            </a:r>
            <a:r>
              <a:rPr lang="en-US" dirty="0" err="1">
                <a:latin typeface="Verdana Pro Cond SemiBold"/>
                <a:ea typeface="Open Sans"/>
                <a:cs typeface="Open Sans"/>
              </a:rPr>
              <a:t>los</a:t>
            </a:r>
            <a:r>
              <a:rPr lang="en-US" dirty="0">
                <a:latin typeface="Verdana Pro Cond SemiBold"/>
                <a:ea typeface="Open Sans"/>
                <a:cs typeface="Open Sans"/>
              </a:rPr>
              <a:t> </a:t>
            </a:r>
            <a:r>
              <a:rPr lang="en-US" dirty="0" err="1">
                <a:latin typeface="Verdana Pro Cond SemiBold"/>
                <a:ea typeface="Open Sans"/>
                <a:cs typeface="Open Sans"/>
              </a:rPr>
              <a:t>servicios</a:t>
            </a:r>
            <a:r>
              <a:rPr lang="en-US" dirty="0">
                <a:latin typeface="Verdana Pro Cond SemiBold"/>
                <a:ea typeface="Open Sans"/>
                <a:cs typeface="Open Sans"/>
              </a:rPr>
              <a:t> de </a:t>
            </a:r>
            <a:r>
              <a:rPr lang="en-US" dirty="0" err="1">
                <a:latin typeface="Verdana Pro Cond SemiBold"/>
                <a:ea typeface="Open Sans"/>
                <a:cs typeface="Open Sans"/>
              </a:rPr>
              <a:t>cañerías</a:t>
            </a:r>
            <a:r>
              <a:rPr lang="en-US" dirty="0">
                <a:latin typeface="Verdana Pro Cond SemiBold"/>
                <a:ea typeface="Open Sans"/>
                <a:cs typeface="Open Sans"/>
              </a:rPr>
              <a:t> y </a:t>
            </a:r>
            <a:r>
              <a:rPr lang="en-US" dirty="0" err="1">
                <a:latin typeface="Verdana Pro Cond SemiBold"/>
                <a:ea typeface="Open Sans"/>
                <a:cs typeface="Open Sans"/>
              </a:rPr>
              <a:t>electricidad</a:t>
            </a:r>
            <a:r>
              <a:rPr lang="en-US" dirty="0">
                <a:latin typeface="Verdana Pro Cond SemiBold"/>
                <a:ea typeface="Open Sans"/>
                <a:cs typeface="Open Sans"/>
              </a:rPr>
              <a:t>.</a:t>
            </a:r>
          </a:p>
          <a:p>
            <a:r>
              <a:rPr lang="en-US" dirty="0">
                <a:latin typeface="Verdana Pro Cond SemiBold"/>
                <a:ea typeface="Open Sans"/>
                <a:cs typeface="Open Sans"/>
              </a:rPr>
              <a:t>- Pintar la casa.</a:t>
            </a:r>
          </a:p>
          <a:p>
            <a:r>
              <a:rPr lang="en-US" dirty="0">
                <a:latin typeface="Verdana Pro Cond SemiBold"/>
                <a:ea typeface="Open Sans"/>
                <a:cs typeface="Open Sans"/>
              </a:rPr>
              <a:t>- </a:t>
            </a:r>
            <a:r>
              <a:rPr lang="en-US" dirty="0" err="1">
                <a:latin typeface="Verdana Pro Cond SemiBold"/>
                <a:ea typeface="Open Sans"/>
                <a:cs typeface="Open Sans"/>
              </a:rPr>
              <a:t>Limpiar</a:t>
            </a:r>
            <a:r>
              <a:rPr lang="en-US" dirty="0">
                <a:latin typeface="Verdana Pro Cond SemiBold"/>
                <a:ea typeface="Open Sans"/>
                <a:cs typeface="Open Sans"/>
              </a:rPr>
              <a:t> </a:t>
            </a:r>
            <a:r>
              <a:rPr lang="en-US" dirty="0" err="1">
                <a:latin typeface="Verdana Pro Cond SemiBold"/>
                <a:ea typeface="Open Sans"/>
                <a:cs typeface="Open Sans"/>
              </a:rPr>
              <a:t>los</a:t>
            </a:r>
            <a:r>
              <a:rPr lang="en-US" dirty="0">
                <a:latin typeface="Verdana Pro Cond SemiBold"/>
                <a:ea typeface="Open Sans"/>
                <a:cs typeface="Open Sans"/>
              </a:rPr>
              <a:t> </a:t>
            </a:r>
            <a:r>
              <a:rPr lang="en-US" dirty="0" err="1">
                <a:latin typeface="Verdana Pro Cond SemiBold"/>
                <a:ea typeface="Open Sans"/>
                <a:cs typeface="Open Sans"/>
              </a:rPr>
              <a:t>suelos</a:t>
            </a:r>
            <a:r>
              <a:rPr lang="en-US" dirty="0">
                <a:latin typeface="Verdana Pro Cond SemiBold"/>
                <a:ea typeface="Open Sans"/>
                <a:cs typeface="Open Sans"/>
              </a:rPr>
              <a:t>.</a:t>
            </a:r>
          </a:p>
          <a:p>
            <a:r>
              <a:rPr lang="en-US" dirty="0">
                <a:latin typeface="Verdana Pro Cond SemiBold"/>
                <a:ea typeface="Open Sans"/>
                <a:cs typeface="Open Sans"/>
              </a:rPr>
              <a:t>- </a:t>
            </a:r>
            <a:r>
              <a:rPr lang="en-US" dirty="0" err="1">
                <a:latin typeface="Verdana Pro Cond SemiBold"/>
                <a:ea typeface="Open Sans"/>
                <a:cs typeface="Open Sans"/>
              </a:rPr>
              <a:t>Comprobar</a:t>
            </a:r>
            <a:r>
              <a:rPr lang="en-US" dirty="0">
                <a:latin typeface="Verdana Pro Cond SemiBold"/>
                <a:ea typeface="Open Sans"/>
                <a:cs typeface="Open Sans"/>
              </a:rPr>
              <a:t> que </a:t>
            </a:r>
            <a:r>
              <a:rPr lang="en-US" dirty="0" err="1">
                <a:latin typeface="Verdana Pro Cond SemiBold"/>
                <a:ea typeface="Open Sans"/>
                <a:cs typeface="Open Sans"/>
              </a:rPr>
              <a:t>todo</a:t>
            </a:r>
            <a:r>
              <a:rPr lang="en-US" dirty="0">
                <a:latin typeface="Verdana Pro Cond SemiBold"/>
                <a:ea typeface="Open Sans"/>
                <a:cs typeface="Open Sans"/>
              </a:rPr>
              <a:t> </a:t>
            </a:r>
            <a:r>
              <a:rPr lang="en-US" dirty="0" err="1">
                <a:latin typeface="Verdana Pro Cond SemiBold"/>
                <a:ea typeface="Open Sans"/>
                <a:cs typeface="Open Sans"/>
              </a:rPr>
              <a:t>esté</a:t>
            </a:r>
            <a:r>
              <a:rPr lang="en-US" dirty="0">
                <a:latin typeface="Verdana Pro Cond SemiBold"/>
                <a:ea typeface="Open Sans"/>
                <a:cs typeface="Open Sans"/>
              </a:rPr>
              <a:t> </a:t>
            </a:r>
            <a:r>
              <a:rPr lang="en-US" dirty="0" err="1">
                <a:latin typeface="Verdana Pro Cond SemiBold"/>
                <a:ea typeface="Open Sans"/>
                <a:cs typeface="Open Sans"/>
              </a:rPr>
              <a:t>en</a:t>
            </a:r>
            <a:r>
              <a:rPr lang="en-US" dirty="0">
                <a:latin typeface="Verdana Pro Cond SemiBold"/>
                <a:ea typeface="Open Sans"/>
                <a:cs typeface="Open Sans"/>
              </a:rPr>
              <a:t> </a:t>
            </a:r>
            <a:r>
              <a:rPr lang="en-US" dirty="0" err="1">
                <a:latin typeface="Verdana Pro Cond SemiBold"/>
                <a:ea typeface="Open Sans"/>
                <a:cs typeface="Open Sans"/>
              </a:rPr>
              <a:t>orden</a:t>
            </a:r>
            <a:r>
              <a:rPr lang="en-US" dirty="0">
                <a:latin typeface="Verdana Pro Cond SemiBold"/>
                <a:ea typeface="Open Sans"/>
                <a:cs typeface="Ope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208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8D91E3-C49D-B5FE-24C7-CB9574592A1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67FCC00A-6222-A6AF-9AB0-920A88096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891" y="2242735"/>
            <a:ext cx="6758585" cy="3713320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292EC372-328C-1F86-34B4-9FC6B4E9915E}"/>
              </a:ext>
            </a:extLst>
          </p:cNvPr>
          <p:cNvSpPr txBox="1"/>
          <p:nvPr/>
        </p:nvSpPr>
        <p:spPr>
          <a:xfrm>
            <a:off x="3352637" y="351263"/>
            <a:ext cx="60781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Criterios</a:t>
            </a:r>
            <a:r>
              <a:rPr lang="en-US" b="1" dirty="0">
                <a:latin typeface="Arial"/>
                <a:cs typeface="Arial"/>
              </a:rPr>
              <a:t> para </a:t>
            </a:r>
            <a:r>
              <a:rPr lang="en-US" b="1" dirty="0" err="1">
                <a:latin typeface="Arial"/>
                <a:cs typeface="Arial"/>
              </a:rPr>
              <a:t>hacer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b="1" dirty="0" err="1">
                <a:latin typeface="Arial"/>
                <a:cs typeface="Arial"/>
              </a:rPr>
              <a:t>objetivos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b="1" dirty="0" err="1">
                <a:latin typeface="Arial"/>
                <a:cs typeface="Arial"/>
              </a:rPr>
              <a:t>generales</a:t>
            </a:r>
            <a:r>
              <a:rPr lang="en-US" b="1" dirty="0">
                <a:latin typeface="Arial"/>
                <a:cs typeface="Arial"/>
              </a:rPr>
              <a:t> y </a:t>
            </a:r>
            <a:r>
              <a:rPr lang="en-US" b="1" dirty="0" err="1">
                <a:latin typeface="Arial"/>
                <a:cs typeface="Arial"/>
              </a:rPr>
              <a:t>especificos</a:t>
            </a:r>
          </a:p>
        </p:txBody>
      </p:sp>
    </p:spTree>
    <p:extLst>
      <p:ext uri="{BB962C8B-B14F-4D97-AF65-F5344CB8AC3E}">
        <p14:creationId xmlns:p14="http://schemas.microsoft.com/office/powerpoint/2010/main" val="227267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8D91E3-C49D-B5FE-24C7-CB9574592A1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B1F9A8-695B-9A1D-18FB-19E4CB4BB443}"/>
              </a:ext>
            </a:extLst>
          </p:cNvPr>
          <p:cNvSpPr txBox="1"/>
          <p:nvPr/>
        </p:nvSpPr>
        <p:spPr>
          <a:xfrm>
            <a:off x="5277689" y="337895"/>
            <a:ext cx="31370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Uso</a:t>
            </a:r>
            <a:r>
              <a:rPr lang="en-US" b="1" dirty="0">
                <a:latin typeface="Arial"/>
                <a:cs typeface="Arial"/>
              </a:rPr>
              <a:t> de </a:t>
            </a:r>
            <a:r>
              <a:rPr lang="en-US" b="1" dirty="0" err="1">
                <a:latin typeface="Arial"/>
                <a:cs typeface="Arial"/>
              </a:rPr>
              <a:t>colores</a:t>
            </a:r>
            <a:endParaRPr lang="es-ES" dirty="0" err="1"/>
          </a:p>
        </p:txBody>
      </p:sp>
      <p:pic>
        <p:nvPicPr>
          <p:cNvPr id="3" name="Marcador de contenido 6">
            <a:extLst>
              <a:ext uri="{FF2B5EF4-FFF2-40B4-BE49-F238E27FC236}">
                <a16:creationId xmlns:a16="http://schemas.microsoft.com/office/drawing/2014/main" id="{7F946BDE-DDBA-4815-1752-CF502476F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522" y="1716641"/>
            <a:ext cx="9550792" cy="394213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BB1D0F2-D51B-625D-E5FD-B83EF9879CE9}"/>
              </a:ext>
            </a:extLst>
          </p:cNvPr>
          <p:cNvSpPr txBox="1"/>
          <p:nvPr/>
        </p:nvSpPr>
        <p:spPr>
          <a:xfrm>
            <a:off x="1506096" y="5663258"/>
            <a:ext cx="1015845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A la izquierda demasiada carga visual</a:t>
            </a:r>
          </a:p>
          <a:p>
            <a:endParaRPr lang="es-ES"/>
          </a:p>
          <a:p>
            <a:r>
              <a:rPr lang="es-ES"/>
              <a:t>A la derecha más calmado y organizado con espacios en blanco podemos agrupar y descansar la mirada</a:t>
            </a:r>
            <a:endParaRPr lang="es-ES">
              <a:cs typeface="Calibri"/>
            </a:endParaRP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1781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576E3F7-E2B0-4329-A2A6-808BE168F1FE}"/>
              </a:ext>
            </a:extLst>
          </p:cNvPr>
          <p:cNvSpPr/>
          <p:nvPr/>
        </p:nvSpPr>
        <p:spPr>
          <a:xfrm>
            <a:off x="1842447" y="2033516"/>
            <a:ext cx="8024883" cy="3425588"/>
          </a:xfrm>
          <a:prstGeom prst="roundRect">
            <a:avLst>
              <a:gd name="adj" fmla="val 289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45E004F-D096-4BAC-B415-CE2D01AA905F}"/>
              </a:ext>
            </a:extLst>
          </p:cNvPr>
          <p:cNvSpPr/>
          <p:nvPr/>
        </p:nvSpPr>
        <p:spPr>
          <a:xfrm>
            <a:off x="7469874" y="2835322"/>
            <a:ext cx="2169994" cy="182197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Gráfico 6" descr="Ojo">
            <a:extLst>
              <a:ext uri="{FF2B5EF4-FFF2-40B4-BE49-F238E27FC236}">
                <a16:creationId xmlns:a16="http://schemas.microsoft.com/office/drawing/2014/main" id="{E3196F7E-5E09-44AF-AFB4-4461383C9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3883" y="2716325"/>
            <a:ext cx="1821976" cy="18219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CA3C19F-0F91-4EBE-97B3-3863FC985C89}"/>
              </a:ext>
            </a:extLst>
          </p:cNvPr>
          <p:cNvSpPr txBox="1"/>
          <p:nvPr/>
        </p:nvSpPr>
        <p:spPr>
          <a:xfrm>
            <a:off x="2210937" y="2346993"/>
            <a:ext cx="3780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</a:rPr>
              <a:t>1.- Percepción visual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737C50-6E33-4E80-A967-F9FDEF92DD66}"/>
              </a:ext>
            </a:extLst>
          </p:cNvPr>
          <p:cNvSpPr txBox="1"/>
          <p:nvPr/>
        </p:nvSpPr>
        <p:spPr>
          <a:xfrm>
            <a:off x="2324669" y="3332270"/>
            <a:ext cx="4349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Características</a:t>
            </a:r>
          </a:p>
          <a:p>
            <a:r>
              <a:rPr lang="es-ES" sz="2400" dirty="0">
                <a:solidFill>
                  <a:schemeClr val="bg1"/>
                </a:solidFill>
              </a:rPr>
              <a:t>Patrones, contornos</a:t>
            </a:r>
          </a:p>
          <a:p>
            <a:r>
              <a:rPr lang="es-ES" sz="2400" dirty="0">
                <a:solidFill>
                  <a:schemeClr val="bg1"/>
                </a:solidFill>
              </a:rPr>
              <a:t>Reconocimientos de objetos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9E5610D-F856-4B82-BA90-87A15D4840DE}"/>
              </a:ext>
            </a:extLst>
          </p:cNvPr>
          <p:cNvCxnSpPr/>
          <p:nvPr/>
        </p:nvCxnSpPr>
        <p:spPr>
          <a:xfrm>
            <a:off x="2324669" y="3207224"/>
            <a:ext cx="43490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riángulo isósceles 11">
            <a:extLst>
              <a:ext uri="{FF2B5EF4-FFF2-40B4-BE49-F238E27FC236}">
                <a16:creationId xmlns:a16="http://schemas.microsoft.com/office/drawing/2014/main" id="{9AB24EF0-15A1-4737-9C12-14033A770983}"/>
              </a:ext>
            </a:extLst>
          </p:cNvPr>
          <p:cNvSpPr/>
          <p:nvPr/>
        </p:nvSpPr>
        <p:spPr>
          <a:xfrm rot="5400000">
            <a:off x="2062720" y="3508249"/>
            <a:ext cx="305534" cy="1296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riángulo isósceles 12">
            <a:extLst>
              <a:ext uri="{FF2B5EF4-FFF2-40B4-BE49-F238E27FC236}">
                <a16:creationId xmlns:a16="http://schemas.microsoft.com/office/drawing/2014/main" id="{E4504348-2B22-4EDD-8596-5E0976939C4E}"/>
              </a:ext>
            </a:extLst>
          </p:cNvPr>
          <p:cNvSpPr/>
          <p:nvPr/>
        </p:nvSpPr>
        <p:spPr>
          <a:xfrm rot="5400000">
            <a:off x="2062720" y="3847902"/>
            <a:ext cx="305534" cy="1296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BE4099B4-90DF-4088-A17C-06AA1CB24D94}"/>
              </a:ext>
            </a:extLst>
          </p:cNvPr>
          <p:cNvSpPr/>
          <p:nvPr/>
        </p:nvSpPr>
        <p:spPr>
          <a:xfrm rot="5400000">
            <a:off x="2058170" y="4205053"/>
            <a:ext cx="305534" cy="1296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riángulo isósceles 14">
            <a:extLst>
              <a:ext uri="{FF2B5EF4-FFF2-40B4-BE49-F238E27FC236}">
                <a16:creationId xmlns:a16="http://schemas.microsoft.com/office/drawing/2014/main" id="{605B5089-37B8-4810-A601-C91D1D8AD796}"/>
              </a:ext>
            </a:extLst>
          </p:cNvPr>
          <p:cNvSpPr/>
          <p:nvPr/>
        </p:nvSpPr>
        <p:spPr>
          <a:xfrm rot="13003232">
            <a:off x="1839074" y="5076586"/>
            <a:ext cx="653221" cy="543275"/>
          </a:xfrm>
          <a:prstGeom prst="triangle">
            <a:avLst/>
          </a:prstGeom>
          <a:solidFill>
            <a:srgbClr val="C6D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63917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8D91E3-C49D-B5FE-24C7-CB9574592A1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B1F9A8-695B-9A1D-18FB-19E4CB4BB443}"/>
              </a:ext>
            </a:extLst>
          </p:cNvPr>
          <p:cNvSpPr txBox="1"/>
          <p:nvPr/>
        </p:nvSpPr>
        <p:spPr>
          <a:xfrm>
            <a:off x="4168110" y="391368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Uso</a:t>
            </a:r>
            <a:r>
              <a:rPr lang="en-US" b="1" dirty="0">
                <a:latin typeface="Arial"/>
                <a:cs typeface="Arial"/>
              </a:rPr>
              <a:t> de </a:t>
            </a:r>
            <a:r>
              <a:rPr lang="en-US" b="1" dirty="0" err="1">
                <a:latin typeface="Arial"/>
                <a:cs typeface="Arial"/>
              </a:rPr>
              <a:t>colores</a:t>
            </a:r>
            <a:r>
              <a:rPr lang="en-US" b="1" dirty="0">
                <a:latin typeface="Arial"/>
                <a:cs typeface="Arial"/>
              </a:rPr>
              <a:t>, </a:t>
            </a:r>
            <a:r>
              <a:rPr lang="en-US" b="1" dirty="0" err="1">
                <a:latin typeface="Arial"/>
                <a:cs typeface="Arial"/>
              </a:rPr>
              <a:t>regla</a:t>
            </a:r>
            <a:r>
              <a:rPr lang="en-US" b="1" dirty="0">
                <a:latin typeface="Arial"/>
                <a:cs typeface="Arial"/>
              </a:rPr>
              <a:t> del ratio de </a:t>
            </a:r>
            <a:r>
              <a:rPr lang="en-US" b="1" dirty="0" err="1">
                <a:latin typeface="Arial"/>
                <a:cs typeface="Arial"/>
              </a:rPr>
              <a:t>tinta</a:t>
            </a:r>
          </a:p>
        </p:txBody>
      </p:sp>
      <p:sp>
        <p:nvSpPr>
          <p:cNvPr id="12" name="CuadroTexto 5">
            <a:extLst>
              <a:ext uri="{FF2B5EF4-FFF2-40B4-BE49-F238E27FC236}">
                <a16:creationId xmlns:a16="http://schemas.microsoft.com/office/drawing/2014/main" id="{4B3CAB36-40FF-040F-1AB2-7CCC96F706CD}"/>
              </a:ext>
            </a:extLst>
          </p:cNvPr>
          <p:cNvSpPr txBox="1"/>
          <p:nvPr/>
        </p:nvSpPr>
        <p:spPr>
          <a:xfrm>
            <a:off x="1247368" y="1527362"/>
            <a:ext cx="1015845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Toda </a:t>
            </a:r>
            <a:r>
              <a:rPr lang="es-ES" b="1"/>
              <a:t>información o pixel</a:t>
            </a:r>
            <a:r>
              <a:rPr lang="es-ES"/>
              <a:t> sino se está utilizando para </a:t>
            </a:r>
            <a:r>
              <a:rPr lang="es-ES" b="1"/>
              <a:t>mostrar información</a:t>
            </a:r>
            <a:r>
              <a:rPr lang="es-ES"/>
              <a:t> es </a:t>
            </a:r>
            <a:r>
              <a:rPr lang="es-ES">
                <a:solidFill>
                  <a:srgbClr val="FF0000"/>
                </a:solidFill>
              </a:rPr>
              <a:t>decoración</a:t>
            </a:r>
            <a:r>
              <a:rPr lang="es-ES"/>
              <a:t>. Se debe utilizar solo los recursos necesarios para dar información</a:t>
            </a:r>
            <a:endParaRPr lang="en-US"/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FF7FD240-6C31-D0C4-374A-6246FD05E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766" y="2812175"/>
            <a:ext cx="5150004" cy="34546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B256A9C7-4365-C94D-3895-83F40039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46" y="4052448"/>
            <a:ext cx="4778297" cy="80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08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269563" y="4974948"/>
            <a:ext cx="7733065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dirty="0">
                <a:latin typeface="Arial"/>
                <a:cs typeface="Arial"/>
              </a:rPr>
              <a:t>El fondo, sombras tanto la duplicidad de información, </a:t>
            </a:r>
            <a:r>
              <a:rPr lang="es-ES" b="1" dirty="0">
                <a:latin typeface="Arial"/>
                <a:cs typeface="Arial"/>
              </a:rPr>
              <a:t>no sirven</a:t>
            </a:r>
            <a:r>
              <a:rPr lang="es-ES" dirty="0">
                <a:latin typeface="Arial"/>
                <a:cs typeface="Arial"/>
              </a:rPr>
              <a:t> para codificar información</a:t>
            </a:r>
          </a:p>
          <a:p>
            <a:endParaRPr lang="es-ES">
              <a:latin typeface="Arial"/>
              <a:cs typeface="Arial"/>
            </a:endParaRPr>
          </a:p>
          <a:p>
            <a:r>
              <a:rPr lang="es-ES" dirty="0">
                <a:latin typeface="Arial"/>
                <a:cs typeface="Arial"/>
              </a:rPr>
              <a:t>Siempre las </a:t>
            </a:r>
            <a:r>
              <a:rPr lang="es-ES" b="1" dirty="0">
                <a:latin typeface="Arial"/>
                <a:cs typeface="Arial"/>
              </a:rPr>
              <a:t>personas </a:t>
            </a:r>
            <a:r>
              <a:rPr lang="es-ES" dirty="0">
                <a:latin typeface="Arial"/>
                <a:cs typeface="Arial"/>
              </a:rPr>
              <a:t>tienden a rellenar el vacío y llenar de </a:t>
            </a:r>
            <a:r>
              <a:rPr lang="es-ES" b="1" dirty="0">
                <a:latin typeface="Arial"/>
                <a:cs typeface="Arial"/>
              </a:rPr>
              <a:t>colores</a:t>
            </a:r>
            <a:r>
              <a:rPr lang="es-ES" dirty="0">
                <a:latin typeface="Arial"/>
                <a:cs typeface="Arial"/>
              </a:rPr>
              <a:t>….</a:t>
            </a:r>
          </a:p>
          <a:p>
            <a:endParaRPr lang="es-ES">
              <a:latin typeface="Arial"/>
              <a:cs typeface="Arial"/>
            </a:endParaRPr>
          </a:p>
          <a:p>
            <a:r>
              <a:rPr lang="es-ES" dirty="0">
                <a:solidFill>
                  <a:srgbClr val="FF0000"/>
                </a:solidFill>
                <a:latin typeface="Arial"/>
                <a:cs typeface="Arial"/>
              </a:rPr>
              <a:t>La tinta utilizada es para mostrar y codificar información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933" y="1666543"/>
            <a:ext cx="8192430" cy="3010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D432F3-F6F2-CC5D-99CC-691D1213906A}"/>
              </a:ext>
            </a:extLst>
          </p:cNvPr>
          <p:cNvSpPr txBox="1"/>
          <p:nvPr/>
        </p:nvSpPr>
        <p:spPr>
          <a:xfrm>
            <a:off x="4328531" y="351263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Arial"/>
                <a:cs typeface="Arial"/>
              </a:rPr>
              <a:t>Manipulación</a:t>
            </a:r>
            <a:r>
              <a:rPr lang="en-US" b="1">
                <a:latin typeface="Arial"/>
                <a:cs typeface="Arial"/>
              </a:rPr>
              <a:t> de </a:t>
            </a:r>
            <a:r>
              <a:rPr lang="en-US" b="1" err="1">
                <a:latin typeface="Arial"/>
                <a:cs typeface="Arial"/>
              </a:rPr>
              <a:t>Cntenidos</a:t>
            </a:r>
            <a:r>
              <a:rPr lang="en-US" b="1">
                <a:latin typeface="Arial"/>
                <a:cs typeface="Arial"/>
              </a:rPr>
              <a:t> </a:t>
            </a:r>
            <a:r>
              <a:rPr lang="en-US" b="1" err="1">
                <a:latin typeface="Arial"/>
                <a:cs typeface="Arial"/>
              </a:rPr>
              <a:t>Digitales</a:t>
            </a:r>
            <a:endParaRPr lang="en-US" b="1"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85B1A6-E326-6E31-D515-7F979BB8A7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BFE7F22D-E095-A0A4-9E27-981441FE4120}"/>
              </a:ext>
            </a:extLst>
          </p:cNvPr>
          <p:cNvSpPr txBox="1"/>
          <p:nvPr/>
        </p:nvSpPr>
        <p:spPr>
          <a:xfrm>
            <a:off x="4168110" y="391368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Uso</a:t>
            </a:r>
            <a:r>
              <a:rPr lang="en-US" b="1" dirty="0">
                <a:latin typeface="Arial"/>
                <a:cs typeface="Arial"/>
              </a:rPr>
              <a:t> de </a:t>
            </a:r>
            <a:r>
              <a:rPr lang="en-US" b="1" dirty="0" err="1">
                <a:latin typeface="Arial"/>
                <a:cs typeface="Arial"/>
              </a:rPr>
              <a:t>colores</a:t>
            </a:r>
            <a:r>
              <a:rPr lang="en-US" b="1" dirty="0">
                <a:latin typeface="Arial"/>
                <a:cs typeface="Arial"/>
              </a:rPr>
              <a:t>, </a:t>
            </a:r>
            <a:r>
              <a:rPr lang="en-US" b="1" dirty="0" err="1">
                <a:latin typeface="Arial"/>
                <a:cs typeface="Arial"/>
              </a:rPr>
              <a:t>regla</a:t>
            </a:r>
            <a:r>
              <a:rPr lang="en-US" b="1" dirty="0">
                <a:latin typeface="Arial"/>
                <a:cs typeface="Arial"/>
              </a:rPr>
              <a:t> del ratio de </a:t>
            </a:r>
            <a:r>
              <a:rPr lang="en-US" b="1" dirty="0" err="1">
                <a:latin typeface="Arial"/>
                <a:cs typeface="Arial"/>
              </a:rPr>
              <a:t>tinta</a:t>
            </a:r>
          </a:p>
        </p:txBody>
      </p:sp>
    </p:spTree>
    <p:extLst>
      <p:ext uri="{BB962C8B-B14F-4D97-AF65-F5344CB8AC3E}">
        <p14:creationId xmlns:p14="http://schemas.microsoft.com/office/powerpoint/2010/main" val="1753622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3687321" y="5374533"/>
            <a:ext cx="833708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dirty="0"/>
              <a:t>A veces incluir </a:t>
            </a:r>
            <a:r>
              <a:rPr lang="es-ES" b="1" dirty="0"/>
              <a:t>más ratio</a:t>
            </a:r>
            <a:r>
              <a:rPr lang="es-ES" dirty="0"/>
              <a:t> de tinta </a:t>
            </a:r>
            <a:r>
              <a:rPr lang="es-ES" b="1" dirty="0"/>
              <a:t>ayuda </a:t>
            </a:r>
            <a:r>
              <a:rPr lang="es-ES" dirty="0"/>
              <a:t>a comprender el gráfico</a:t>
            </a:r>
            <a:endParaRPr lang="en-US" dirty="0"/>
          </a:p>
          <a:p>
            <a:r>
              <a:rPr lang="es-ES" dirty="0"/>
              <a:t>En la parte central es más difícil diferencias las barras</a:t>
            </a:r>
            <a:endParaRPr lang="es-ES" dirty="0">
              <a:cs typeface="Calibri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272" y="1596440"/>
            <a:ext cx="10515600" cy="3531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C81F7-EE32-FD74-9FF2-24E586A43F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DA912E02-75EB-CEB1-6263-5E89A21A7262}"/>
              </a:ext>
            </a:extLst>
          </p:cNvPr>
          <p:cNvSpPr txBox="1"/>
          <p:nvPr/>
        </p:nvSpPr>
        <p:spPr>
          <a:xfrm>
            <a:off x="4168110" y="391368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Uso</a:t>
            </a:r>
            <a:r>
              <a:rPr lang="en-US" b="1" dirty="0">
                <a:latin typeface="Arial"/>
                <a:cs typeface="Arial"/>
              </a:rPr>
              <a:t> de </a:t>
            </a:r>
            <a:r>
              <a:rPr lang="en-US" b="1" dirty="0" err="1">
                <a:latin typeface="Arial"/>
                <a:cs typeface="Arial"/>
              </a:rPr>
              <a:t>colores</a:t>
            </a:r>
            <a:r>
              <a:rPr lang="en-US" b="1" dirty="0">
                <a:latin typeface="Arial"/>
                <a:cs typeface="Arial"/>
              </a:rPr>
              <a:t>, </a:t>
            </a:r>
            <a:r>
              <a:rPr lang="en-US" b="1" dirty="0" err="1">
                <a:latin typeface="Arial"/>
                <a:cs typeface="Arial"/>
              </a:rPr>
              <a:t>regla</a:t>
            </a:r>
            <a:r>
              <a:rPr lang="en-US" b="1" dirty="0">
                <a:latin typeface="Arial"/>
                <a:cs typeface="Arial"/>
              </a:rPr>
              <a:t> del ratio de </a:t>
            </a:r>
            <a:r>
              <a:rPr lang="en-US" b="1" dirty="0" err="1">
                <a:latin typeface="Arial"/>
                <a:cs typeface="Arial"/>
              </a:rPr>
              <a:t>tinta</a:t>
            </a:r>
          </a:p>
        </p:txBody>
      </p:sp>
    </p:spTree>
    <p:extLst>
      <p:ext uri="{BB962C8B-B14F-4D97-AF65-F5344CB8AC3E}">
        <p14:creationId xmlns:p14="http://schemas.microsoft.com/office/powerpoint/2010/main" val="1375207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1955224" y="1739194"/>
            <a:ext cx="935315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>
                <a:ea typeface="Calibri"/>
                <a:cs typeface="Calibri"/>
              </a:rPr>
              <a:t>El contexto de los gráficos son Emisiones, Ranking a la izquierda y mapa de burbujas a la derecha</a:t>
            </a:r>
            <a:endParaRPr lang="es-ES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951" y="2822422"/>
            <a:ext cx="3477099" cy="364995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3221" y="3020879"/>
            <a:ext cx="6105854" cy="3122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57EEA6-E5ED-3D44-0D06-C594703385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AC997BEB-DA14-1A58-28D2-ECA3DDDF4D29}"/>
              </a:ext>
            </a:extLst>
          </p:cNvPr>
          <p:cNvSpPr txBox="1"/>
          <p:nvPr/>
        </p:nvSpPr>
        <p:spPr>
          <a:xfrm>
            <a:off x="4168110" y="391368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Uso</a:t>
            </a:r>
            <a:r>
              <a:rPr lang="en-US" b="1" dirty="0">
                <a:latin typeface="Arial"/>
                <a:cs typeface="Arial"/>
              </a:rPr>
              <a:t> de </a:t>
            </a:r>
            <a:r>
              <a:rPr lang="en-US" b="1" dirty="0" err="1">
                <a:latin typeface="Arial"/>
                <a:cs typeface="Arial"/>
              </a:rPr>
              <a:t>colores</a:t>
            </a:r>
            <a:r>
              <a:rPr lang="en-US" b="1" dirty="0">
                <a:latin typeface="Arial"/>
                <a:cs typeface="Arial"/>
              </a:rPr>
              <a:t>, </a:t>
            </a:r>
            <a:r>
              <a:rPr lang="en-US" b="1" dirty="0" err="1">
                <a:latin typeface="Arial"/>
                <a:cs typeface="Arial"/>
              </a:rPr>
              <a:t>regla</a:t>
            </a:r>
            <a:r>
              <a:rPr lang="en-US" b="1" dirty="0">
                <a:latin typeface="Arial"/>
                <a:cs typeface="Arial"/>
              </a:rPr>
              <a:t> del ratio de </a:t>
            </a:r>
            <a:r>
              <a:rPr lang="en-US" b="1" dirty="0" err="1">
                <a:latin typeface="Arial"/>
                <a:cs typeface="Arial"/>
              </a:rPr>
              <a:t>tinta</a:t>
            </a:r>
          </a:p>
        </p:txBody>
      </p:sp>
    </p:spTree>
    <p:extLst>
      <p:ext uri="{BB962C8B-B14F-4D97-AF65-F5344CB8AC3E}">
        <p14:creationId xmlns:p14="http://schemas.microsoft.com/office/powerpoint/2010/main" val="3647038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BDBA1BB-EC42-48FF-B7D0-D14DB0342270}"/>
              </a:ext>
            </a:extLst>
          </p:cNvPr>
          <p:cNvSpPr/>
          <p:nvPr/>
        </p:nvSpPr>
        <p:spPr>
          <a:xfrm>
            <a:off x="1262842" y="1618128"/>
            <a:ext cx="10097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>
                <a:solidFill>
                  <a:srgbClr val="3C3C3C"/>
                </a:solidFill>
                <a:latin typeface="GothamImborrable"/>
              </a:rPr>
              <a:t>La psicología de la forma es la disciplina que estudia la </a:t>
            </a:r>
            <a:r>
              <a:rPr lang="es-ES" b="1">
                <a:solidFill>
                  <a:srgbClr val="3C3C3C"/>
                </a:solidFill>
                <a:latin typeface="GothamImborrable"/>
              </a:rPr>
              <a:t>influencia que tienen las formas sobre las personas</a:t>
            </a:r>
            <a:r>
              <a:rPr lang="es-ES">
                <a:solidFill>
                  <a:srgbClr val="3C3C3C"/>
                </a:solidFill>
                <a:latin typeface="GothamImborrable"/>
              </a:rPr>
              <a:t>. Sugiere que a cada forma se le puede atribuir un </a:t>
            </a:r>
            <a:r>
              <a:rPr lang="es-ES" b="1">
                <a:solidFill>
                  <a:srgbClr val="3C3C3C"/>
                </a:solidFill>
                <a:latin typeface="GothamImborrable"/>
              </a:rPr>
              <a:t>conjunto de significados </a:t>
            </a:r>
            <a:r>
              <a:rPr lang="es-ES">
                <a:solidFill>
                  <a:srgbClr val="3C3C3C"/>
                </a:solidFill>
                <a:latin typeface="GothamImborrable"/>
              </a:rPr>
              <a:t>o conceptos, porque éstas tienen un impacto directo sobre nuestra conciencia y conducta.</a:t>
            </a:r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5C63011-FF7B-4D21-8543-989B232EB885}"/>
              </a:ext>
            </a:extLst>
          </p:cNvPr>
          <p:cNvSpPr/>
          <p:nvPr/>
        </p:nvSpPr>
        <p:spPr>
          <a:xfrm>
            <a:off x="2205551" y="3594986"/>
            <a:ext cx="8050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>
                <a:solidFill>
                  <a:srgbClr val="3C3C3C"/>
                </a:solidFill>
                <a:latin typeface="GothamImborrable"/>
              </a:rPr>
              <a:t> </a:t>
            </a:r>
            <a:r>
              <a:rPr lang="es-ES" b="1">
                <a:solidFill>
                  <a:srgbClr val="3C3C3C"/>
                </a:solidFill>
                <a:latin typeface="GothamImborrable"/>
              </a:rPr>
              <a:t>pueden llegar a incidir en nuestras mentes de manera diferente</a:t>
            </a:r>
            <a:endParaRPr lang="es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91B54-B416-1885-F1E7-B48AE930FD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B2E49F-522C-B1DE-D856-3FA369CAA2E2}"/>
              </a:ext>
            </a:extLst>
          </p:cNvPr>
          <p:cNvSpPr txBox="1"/>
          <p:nvPr/>
        </p:nvSpPr>
        <p:spPr>
          <a:xfrm>
            <a:off x="4649373" y="351263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La  </a:t>
            </a:r>
            <a:r>
              <a:rPr lang="en-US" b="1" dirty="0" err="1">
                <a:latin typeface="Arial"/>
                <a:cs typeface="Arial"/>
              </a:rPr>
              <a:t>Psicología</a:t>
            </a:r>
            <a:r>
              <a:rPr lang="en-US" b="1" dirty="0">
                <a:latin typeface="Arial"/>
                <a:cs typeface="Arial"/>
              </a:rPr>
              <a:t> de la forma</a:t>
            </a:r>
            <a:endParaRPr lang="es-ES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AEEEE311-3983-26F2-9434-9E89D21F78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742" y="5043152"/>
            <a:ext cx="3054927" cy="704135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38FBE08-CD74-DDA9-13BF-BAA1E65C7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267" y="5003830"/>
            <a:ext cx="15811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8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BDBA1BB-EC42-48FF-B7D0-D14DB0342270}"/>
              </a:ext>
            </a:extLst>
          </p:cNvPr>
          <p:cNvSpPr/>
          <p:nvPr/>
        </p:nvSpPr>
        <p:spPr>
          <a:xfrm>
            <a:off x="706095" y="2628761"/>
            <a:ext cx="4616680" cy="2723823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CAC9CE"/>
              </a:gs>
            </a:gsLst>
            <a:lin ang="5400000" scaled="1"/>
          </a:gradFill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 sz="1900" dirty="0">
                <a:latin typeface="Arial"/>
                <a:cs typeface="Arial"/>
              </a:rPr>
              <a:t>La psicología de la forma también se usa con frecuencia en otros campos del diseño gráfico como en el </a:t>
            </a:r>
            <a:r>
              <a:rPr lang="es-ES" sz="1900" b="1" dirty="0">
                <a:latin typeface="Arial"/>
                <a:cs typeface="Arial"/>
              </a:rPr>
              <a:t>diseño editorial</a:t>
            </a:r>
            <a:r>
              <a:rPr lang="es-ES" sz="1900" dirty="0">
                <a:latin typeface="Arial"/>
                <a:cs typeface="Arial"/>
              </a:rPr>
              <a:t> o en la </a:t>
            </a:r>
            <a:r>
              <a:rPr lang="es-ES" sz="1900" b="1" dirty="0">
                <a:latin typeface="Arial"/>
                <a:cs typeface="Arial"/>
              </a:rPr>
              <a:t>usabilidad web</a:t>
            </a:r>
            <a:r>
              <a:rPr lang="es-ES" sz="1900" dirty="0">
                <a:latin typeface="Arial"/>
                <a:cs typeface="Arial"/>
              </a:rPr>
              <a:t>. Los elementos del diseño pueden estructurarse en determinadas formas para guiar que los ojos de los usuarios encuentren fácilmente la información más importante.</a:t>
            </a:r>
            <a:endParaRPr lang="en-US" sz="1900" dirty="0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A41647-831D-0BF0-F80B-5968A1F2AD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F004A1EA-91D1-AD56-C7FB-405DA79F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717" y="1055281"/>
            <a:ext cx="5791199" cy="5361914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D0EC6A6-CA59-7454-8D1F-AE956B2D1C4F}"/>
              </a:ext>
            </a:extLst>
          </p:cNvPr>
          <p:cNvSpPr txBox="1"/>
          <p:nvPr/>
        </p:nvSpPr>
        <p:spPr>
          <a:xfrm>
            <a:off x="4649373" y="351263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La  </a:t>
            </a:r>
            <a:r>
              <a:rPr lang="en-US" b="1" dirty="0" err="1">
                <a:latin typeface="Arial"/>
                <a:cs typeface="Arial"/>
              </a:rPr>
              <a:t>Psicología</a:t>
            </a:r>
            <a:r>
              <a:rPr lang="en-US" b="1" dirty="0">
                <a:latin typeface="Arial"/>
                <a:cs typeface="Arial"/>
              </a:rPr>
              <a:t> de la forma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5470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BDBA1BB-EC42-48FF-B7D0-D14DB0342270}"/>
              </a:ext>
            </a:extLst>
          </p:cNvPr>
          <p:cNvSpPr/>
          <p:nvPr/>
        </p:nvSpPr>
        <p:spPr>
          <a:xfrm>
            <a:off x="1052763" y="2334125"/>
            <a:ext cx="3332748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 b="1" dirty="0">
                <a:latin typeface="Arial"/>
                <a:cs typeface="Arial"/>
              </a:rPr>
              <a:t>Cuadrado (y rectángulo)</a:t>
            </a:r>
            <a:r>
              <a:rPr lang="es-ES" dirty="0">
                <a:latin typeface="Arial"/>
                <a:cs typeface="Arial"/>
              </a:rPr>
              <a:t>: Las líneas y los ángulos rectos de los cuadrados producen una sensación de robustez que evoca </a:t>
            </a:r>
            <a:r>
              <a:rPr lang="es-ES" b="1" dirty="0">
                <a:latin typeface="Arial"/>
                <a:cs typeface="Arial"/>
              </a:rPr>
              <a:t>fiabilidad y seguridad</a:t>
            </a:r>
            <a:r>
              <a:rPr lang="es-ES" dirty="0">
                <a:latin typeface="Arial"/>
                <a:cs typeface="Arial"/>
              </a:rPr>
              <a:t>.</a:t>
            </a:r>
            <a:endParaRPr lang="en-US" dirty="0"/>
          </a:p>
          <a:p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900BF7-DE5F-4D17-B359-3BE77FF6E8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7DFA67BF-E6AD-283E-66B7-6B36B99A059E}"/>
              </a:ext>
            </a:extLst>
          </p:cNvPr>
          <p:cNvSpPr txBox="1"/>
          <p:nvPr/>
        </p:nvSpPr>
        <p:spPr>
          <a:xfrm>
            <a:off x="4649373" y="351263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La  </a:t>
            </a:r>
            <a:r>
              <a:rPr lang="en-US" b="1" dirty="0" err="1">
                <a:latin typeface="Arial"/>
                <a:cs typeface="Arial"/>
              </a:rPr>
              <a:t>Psicología</a:t>
            </a:r>
            <a:r>
              <a:rPr lang="en-US" b="1" dirty="0">
                <a:latin typeface="Arial"/>
                <a:cs typeface="Arial"/>
              </a:rPr>
              <a:t> de la forma</a:t>
            </a:r>
            <a:endParaRPr lang="es-ES" dirty="0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F0F3397-719F-46F5-82F8-13533756CBE3}"/>
              </a:ext>
            </a:extLst>
          </p:cNvPr>
          <p:cNvSpPr/>
          <p:nvPr/>
        </p:nvSpPr>
        <p:spPr>
          <a:xfrm>
            <a:off x="794084" y="2334125"/>
            <a:ext cx="3765884" cy="1754326"/>
          </a:xfrm>
          <a:prstGeom prst="roundRect">
            <a:avLst/>
          </a:prstGeom>
          <a:gradFill>
            <a:gsLst>
              <a:gs pos="0">
                <a:srgbClr val="CC7892">
                  <a:alpha val="0"/>
                </a:srgbClr>
              </a:gs>
              <a:gs pos="100000">
                <a:srgbClr val="B73A5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4" descr="Sitio web&#10;&#10;Descripción generada automáticamente">
            <a:extLst>
              <a:ext uri="{FF2B5EF4-FFF2-40B4-BE49-F238E27FC236}">
                <a16:creationId xmlns:a16="http://schemas.microsoft.com/office/drawing/2014/main" id="{28CE59EA-0480-ACDA-9558-E3403DB08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956" y="1140723"/>
            <a:ext cx="6482643" cy="571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21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BDBA1BB-EC42-48FF-B7D0-D14DB0342270}"/>
              </a:ext>
            </a:extLst>
          </p:cNvPr>
          <p:cNvSpPr/>
          <p:nvPr/>
        </p:nvSpPr>
        <p:spPr>
          <a:xfrm>
            <a:off x="1084032" y="1610848"/>
            <a:ext cx="10652066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" dirty="0">
                <a:latin typeface="Arial"/>
                <a:cs typeface="Arial"/>
              </a:rPr>
              <a:t>El </a:t>
            </a:r>
            <a:r>
              <a:rPr lang="es-ES" b="1" dirty="0">
                <a:latin typeface="Arial"/>
                <a:cs typeface="Arial"/>
              </a:rPr>
              <a:t>triángulo</a:t>
            </a:r>
            <a:r>
              <a:rPr lang="es-ES" dirty="0">
                <a:latin typeface="Arial"/>
                <a:cs typeface="Arial"/>
              </a:rPr>
              <a:t> es una forma muy dinámica, fuerte y enérgica que se asocia con</a:t>
            </a:r>
            <a:r>
              <a:rPr lang="es-ES" b="1" dirty="0">
                <a:latin typeface="Arial"/>
                <a:cs typeface="Arial"/>
              </a:rPr>
              <a:t> movimiento</a:t>
            </a:r>
            <a:r>
              <a:rPr lang="es-ES" dirty="0">
                <a:latin typeface="Arial"/>
                <a:cs typeface="Arial"/>
              </a:rPr>
              <a:t> </a:t>
            </a:r>
            <a:r>
              <a:rPr lang="es-ES" b="1" dirty="0">
                <a:latin typeface="Arial"/>
                <a:cs typeface="Arial"/>
              </a:rPr>
              <a:t>y dirección</a:t>
            </a:r>
            <a:endParaRPr lang="es-ES" dirty="0">
              <a:latin typeface="Arial"/>
              <a:cs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35DE5B-4290-4202-ACF8-44F93D2584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503" y="2413642"/>
            <a:ext cx="3126930" cy="4045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6167B0-DE01-01ED-29EC-7EC6F4A074F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51E47DC3-B148-664C-20DF-DF9F21C09472}"/>
              </a:ext>
            </a:extLst>
          </p:cNvPr>
          <p:cNvSpPr txBox="1"/>
          <p:nvPr/>
        </p:nvSpPr>
        <p:spPr>
          <a:xfrm>
            <a:off x="4649373" y="351263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La  </a:t>
            </a:r>
            <a:r>
              <a:rPr lang="en-US" b="1" dirty="0" err="1">
                <a:latin typeface="Arial"/>
                <a:cs typeface="Arial"/>
              </a:rPr>
              <a:t>Psicología</a:t>
            </a:r>
            <a:r>
              <a:rPr lang="en-US" b="1" dirty="0">
                <a:latin typeface="Arial"/>
                <a:cs typeface="Arial"/>
              </a:rPr>
              <a:t> de la forma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7601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BDBA1BB-EC42-48FF-B7D0-D14DB0342270}"/>
              </a:ext>
            </a:extLst>
          </p:cNvPr>
          <p:cNvSpPr/>
          <p:nvPr/>
        </p:nvSpPr>
        <p:spPr>
          <a:xfrm>
            <a:off x="2319187" y="1530842"/>
            <a:ext cx="7863840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>
                <a:latin typeface="Arial"/>
                <a:cs typeface="Arial"/>
              </a:rPr>
              <a:t>Circulo: Como no cuenta con principio ni fin a la forma del círculo se le asocia con la </a:t>
            </a:r>
            <a:r>
              <a:rPr lang="es-ES" b="1">
                <a:latin typeface="Arial"/>
                <a:cs typeface="Arial"/>
              </a:rPr>
              <a:t>eternidad</a:t>
            </a:r>
            <a:r>
              <a:rPr lang="es-ES">
                <a:latin typeface="Arial"/>
                <a:cs typeface="Arial"/>
              </a:rPr>
              <a:t>. También se relaciona a esta forma con el sol, la luna, la tierra y el concepto de unidad.</a:t>
            </a:r>
            <a:endParaRPr lang="en-US">
              <a:latin typeface="Arial"/>
              <a:cs typeface="Arial"/>
            </a:endParaRPr>
          </a:p>
          <a:p>
            <a:pPr algn="just"/>
            <a:r>
              <a:rPr lang="es-ES">
                <a:latin typeface="Arial"/>
                <a:cs typeface="Arial"/>
              </a:rPr>
              <a:t>Las formas ovaladas o redondas, al carecer de ángulos o picos evocan </a:t>
            </a:r>
            <a:r>
              <a:rPr lang="es-ES" b="1">
                <a:latin typeface="Arial"/>
                <a:cs typeface="Arial"/>
              </a:rPr>
              <a:t>emociones más empáticas y cercanas</a:t>
            </a:r>
            <a:r>
              <a:rPr lang="es-ES">
                <a:latin typeface="Arial"/>
                <a:cs typeface="Arial"/>
              </a:rPr>
              <a:t>. Son por tanto emocionalmente más positivas y menos frías que las rectangulares</a:t>
            </a:r>
            <a:r>
              <a:rPr lang="es-ES"/>
              <a:t>.</a:t>
            </a:r>
            <a:endParaRPr lang="es-E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B63C94-C519-4E6B-9E4C-8D1F222A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774" y="4282940"/>
            <a:ext cx="6848475" cy="1552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1713D9-0D6D-E482-23BB-EAD2D1F44E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7B0BF4E9-5B78-8D0D-DE89-36533B58B167}"/>
              </a:ext>
            </a:extLst>
          </p:cNvPr>
          <p:cNvSpPr txBox="1"/>
          <p:nvPr/>
        </p:nvSpPr>
        <p:spPr>
          <a:xfrm>
            <a:off x="4914662" y="396126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La  </a:t>
            </a:r>
            <a:r>
              <a:rPr lang="en-US" b="1" dirty="0" err="1">
                <a:latin typeface="Arial"/>
                <a:cs typeface="Arial"/>
              </a:rPr>
              <a:t>Psicología</a:t>
            </a:r>
            <a:r>
              <a:rPr lang="en-US" b="1" dirty="0">
                <a:latin typeface="Arial"/>
                <a:cs typeface="Arial"/>
              </a:rPr>
              <a:t> de la forma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1543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BDBA1BB-EC42-48FF-B7D0-D14DB0342270}"/>
              </a:ext>
            </a:extLst>
          </p:cNvPr>
          <p:cNvSpPr/>
          <p:nvPr/>
        </p:nvSpPr>
        <p:spPr>
          <a:xfrm>
            <a:off x="2201167" y="1590173"/>
            <a:ext cx="7863840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>
                <a:latin typeface="Arial"/>
                <a:cs typeface="Arial"/>
              </a:rPr>
              <a:t>Líneas: Aunque </a:t>
            </a:r>
            <a:r>
              <a:rPr lang="es-ES" b="1">
                <a:latin typeface="Arial"/>
                <a:cs typeface="Arial"/>
              </a:rPr>
              <a:t>las líneas ayudan a delimitar formas</a:t>
            </a:r>
            <a:r>
              <a:rPr lang="es-ES">
                <a:latin typeface="Arial"/>
                <a:cs typeface="Arial"/>
              </a:rPr>
              <a:t>, al agruparse también pueden contribuir a evocar algunos conceptos o emociones.</a:t>
            </a:r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D120330-9145-4675-A7A0-19EFC794A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393" y="2937036"/>
            <a:ext cx="8828263" cy="2972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43CC66-539E-0B0B-62E2-0CFA045C37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D8F9F026-4F2D-8291-1733-09BA3C6DD229}"/>
              </a:ext>
            </a:extLst>
          </p:cNvPr>
          <p:cNvSpPr txBox="1"/>
          <p:nvPr/>
        </p:nvSpPr>
        <p:spPr>
          <a:xfrm>
            <a:off x="4649373" y="351263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La  </a:t>
            </a:r>
            <a:r>
              <a:rPr lang="en-US" b="1" dirty="0" err="1">
                <a:latin typeface="Arial"/>
                <a:cs typeface="Arial"/>
              </a:rPr>
              <a:t>Psicología</a:t>
            </a:r>
            <a:r>
              <a:rPr lang="en-US" b="1" dirty="0">
                <a:latin typeface="Arial"/>
                <a:cs typeface="Arial"/>
              </a:rPr>
              <a:t> de la forma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4457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576E3F7-E2B0-4329-A2A6-808BE168F1FE}"/>
              </a:ext>
            </a:extLst>
          </p:cNvPr>
          <p:cNvSpPr/>
          <p:nvPr/>
        </p:nvSpPr>
        <p:spPr>
          <a:xfrm>
            <a:off x="1842447" y="2033516"/>
            <a:ext cx="8024883" cy="3425588"/>
          </a:xfrm>
          <a:prstGeom prst="roundRect">
            <a:avLst>
              <a:gd name="adj" fmla="val 28912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45E004F-D096-4BAC-B415-CE2D01AA905F}"/>
              </a:ext>
            </a:extLst>
          </p:cNvPr>
          <p:cNvSpPr/>
          <p:nvPr/>
        </p:nvSpPr>
        <p:spPr>
          <a:xfrm>
            <a:off x="7469874" y="2835322"/>
            <a:ext cx="2169994" cy="182197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A3C19F-0F91-4EBE-97B3-3863FC985C89}"/>
              </a:ext>
            </a:extLst>
          </p:cNvPr>
          <p:cNvSpPr txBox="1"/>
          <p:nvPr/>
        </p:nvSpPr>
        <p:spPr>
          <a:xfrm>
            <a:off x="2586251" y="2345064"/>
            <a:ext cx="439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</a:rPr>
              <a:t>2.- Memoria sensorial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737C50-6E33-4E80-A967-F9FDEF92DD66}"/>
              </a:ext>
            </a:extLst>
          </p:cNvPr>
          <p:cNvSpPr txBox="1"/>
          <p:nvPr/>
        </p:nvSpPr>
        <p:spPr>
          <a:xfrm>
            <a:off x="2636880" y="3375428"/>
            <a:ext cx="4349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Corto y lago plazo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9E5610D-F856-4B82-BA90-87A15D4840DE}"/>
              </a:ext>
            </a:extLst>
          </p:cNvPr>
          <p:cNvCxnSpPr/>
          <p:nvPr/>
        </p:nvCxnSpPr>
        <p:spPr>
          <a:xfrm>
            <a:off x="2586251" y="3152633"/>
            <a:ext cx="43490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C3905C56-E892-43BC-9608-67678B7543F5}"/>
              </a:ext>
            </a:extLst>
          </p:cNvPr>
          <p:cNvSpPr/>
          <p:nvPr/>
        </p:nvSpPr>
        <p:spPr>
          <a:xfrm rot="5400000">
            <a:off x="2285378" y="3520191"/>
            <a:ext cx="305534" cy="129654"/>
          </a:xfrm>
          <a:prstGeom prst="triangle">
            <a:avLst/>
          </a:prstGeom>
          <a:solidFill>
            <a:srgbClr val="EE83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Gráfico 2" descr="Cerebro">
            <a:extLst>
              <a:ext uri="{FF2B5EF4-FFF2-40B4-BE49-F238E27FC236}">
                <a16:creationId xmlns:a16="http://schemas.microsoft.com/office/drawing/2014/main" id="{C8EA8890-4C50-495F-968D-C8369DF2E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7741" y="3207224"/>
            <a:ext cx="1104330" cy="1104330"/>
          </a:xfrm>
          <a:prstGeom prst="rect">
            <a:avLst/>
          </a:prstGeom>
        </p:spPr>
      </p:pic>
      <p:sp>
        <p:nvSpPr>
          <p:cNvPr id="13" name="Triángulo isósceles 12">
            <a:extLst>
              <a:ext uri="{FF2B5EF4-FFF2-40B4-BE49-F238E27FC236}">
                <a16:creationId xmlns:a16="http://schemas.microsoft.com/office/drawing/2014/main" id="{8D21B2FD-E7CA-4F36-A44E-C25743D0F06B}"/>
              </a:ext>
            </a:extLst>
          </p:cNvPr>
          <p:cNvSpPr/>
          <p:nvPr/>
        </p:nvSpPr>
        <p:spPr>
          <a:xfrm rot="18316153">
            <a:off x="1608053" y="2057881"/>
            <a:ext cx="711623" cy="543577"/>
          </a:xfrm>
          <a:prstGeom prst="triangle">
            <a:avLst/>
          </a:prstGeom>
          <a:solidFill>
            <a:srgbClr val="EE8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54212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7E89F0D7-F160-49FB-9F8B-465A2AF063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1388552"/>
              </p:ext>
            </p:extLst>
          </p:nvPr>
        </p:nvGraphicFramePr>
        <p:xfrm>
          <a:off x="654687" y="1305663"/>
          <a:ext cx="1120018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8B423F00-96A5-4DFF-AF42-C3A1B66E4014}"/>
              </a:ext>
            </a:extLst>
          </p:cNvPr>
          <p:cNvSpPr txBox="1"/>
          <p:nvPr/>
        </p:nvSpPr>
        <p:spPr>
          <a:xfrm>
            <a:off x="1560352" y="1772238"/>
            <a:ext cx="106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Informar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ADC7DF1-F236-487D-97CA-AC33D6498DA3}"/>
              </a:ext>
            </a:extLst>
          </p:cNvPr>
          <p:cNvSpPr txBox="1"/>
          <p:nvPr/>
        </p:nvSpPr>
        <p:spPr>
          <a:xfrm>
            <a:off x="4535863" y="1762812"/>
            <a:ext cx="106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Motivar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918F5B0-675C-4A6C-A51A-576948C5251A}"/>
              </a:ext>
            </a:extLst>
          </p:cNvPr>
          <p:cNvSpPr txBox="1"/>
          <p:nvPr/>
        </p:nvSpPr>
        <p:spPr>
          <a:xfrm>
            <a:off x="7471392" y="1762812"/>
            <a:ext cx="119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Convencer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4EE82CD-E8E1-4DE0-B471-ED2F2F6E4458}"/>
              </a:ext>
            </a:extLst>
          </p:cNvPr>
          <p:cNvSpPr txBox="1"/>
          <p:nvPr/>
        </p:nvSpPr>
        <p:spPr>
          <a:xfrm>
            <a:off x="10277094" y="1762812"/>
            <a:ext cx="119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Entretener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071577FA-7A71-176D-7E0B-EBA4F40803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99471"/>
            <a:ext cx="10957931" cy="78946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36FFE3F-F961-D20B-F284-CDE12C240C74}"/>
              </a:ext>
            </a:extLst>
          </p:cNvPr>
          <p:cNvSpPr txBox="1"/>
          <p:nvPr/>
        </p:nvSpPr>
        <p:spPr>
          <a:xfrm>
            <a:off x="4493696" y="183212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Propósito</a:t>
            </a:r>
            <a:r>
              <a:rPr lang="en-US" b="1" dirty="0">
                <a:latin typeface="Arial"/>
                <a:cs typeface="Arial"/>
              </a:rPr>
              <a:t> de la </a:t>
            </a:r>
            <a:r>
              <a:rPr lang="en-US" b="1" dirty="0" err="1">
                <a:latin typeface="Arial"/>
                <a:cs typeface="Arial"/>
              </a:rPr>
              <a:t>comunicación</a:t>
            </a:r>
            <a:endParaRPr lang="es-ES" dirty="0" err="1"/>
          </a:p>
        </p:txBody>
      </p:sp>
    </p:spTree>
    <p:extLst>
      <p:ext uri="{BB962C8B-B14F-4D97-AF65-F5344CB8AC3E}">
        <p14:creationId xmlns:p14="http://schemas.microsoft.com/office/powerpoint/2010/main" val="4016040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51632850-C662-479D-A33E-9A2176478860}"/>
              </a:ext>
            </a:extLst>
          </p:cNvPr>
          <p:cNvSpPr/>
          <p:nvPr/>
        </p:nvSpPr>
        <p:spPr>
          <a:xfrm>
            <a:off x="1744255" y="2563794"/>
            <a:ext cx="2195544" cy="1868828"/>
          </a:xfrm>
          <a:prstGeom prst="ellipse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D7F0F6DA-162C-4442-A2AF-8CE5E847FD87}"/>
              </a:ext>
            </a:extLst>
          </p:cNvPr>
          <p:cNvSpPr/>
          <p:nvPr/>
        </p:nvSpPr>
        <p:spPr>
          <a:xfrm>
            <a:off x="1900068" y="2721273"/>
            <a:ext cx="1883918" cy="1586066"/>
          </a:xfrm>
          <a:prstGeom prst="ellipse">
            <a:avLst/>
          </a:prstGeom>
          <a:gradFill>
            <a:gsLst>
              <a:gs pos="0">
                <a:srgbClr val="22213F"/>
              </a:gs>
              <a:gs pos="100000">
                <a:schemeClr val="accent5">
                  <a:lumMod val="75000"/>
                </a:schemeClr>
              </a:gs>
            </a:gsLst>
            <a:lin ang="540000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Arco 3">
            <a:extLst>
              <a:ext uri="{FF2B5EF4-FFF2-40B4-BE49-F238E27FC236}">
                <a16:creationId xmlns:a16="http://schemas.microsoft.com/office/drawing/2014/main" id="{2AAC637D-0F6C-4588-9B7C-830CAA6F9363}"/>
              </a:ext>
            </a:extLst>
          </p:cNvPr>
          <p:cNvSpPr/>
          <p:nvPr/>
        </p:nvSpPr>
        <p:spPr>
          <a:xfrm>
            <a:off x="1915609" y="2343872"/>
            <a:ext cx="2430684" cy="2488558"/>
          </a:xfrm>
          <a:prstGeom prst="arc">
            <a:avLst>
              <a:gd name="adj1" fmla="val 16200000"/>
              <a:gd name="adj2" fmla="val 5411013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CD391C5-E598-41EE-8A5B-9E7C036DDA73}"/>
              </a:ext>
            </a:extLst>
          </p:cNvPr>
          <p:cNvSpPr/>
          <p:nvPr/>
        </p:nvSpPr>
        <p:spPr>
          <a:xfrm>
            <a:off x="6601097" y="1944546"/>
            <a:ext cx="3769818" cy="1076446"/>
          </a:xfrm>
          <a:prstGeom prst="roundRect">
            <a:avLst>
              <a:gd name="adj" fmla="val 438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FE3933E-404D-4BCD-A687-47A17FCB37D6}"/>
              </a:ext>
            </a:extLst>
          </p:cNvPr>
          <p:cNvSpPr/>
          <p:nvPr/>
        </p:nvSpPr>
        <p:spPr>
          <a:xfrm>
            <a:off x="6740323" y="2014064"/>
            <a:ext cx="3536067" cy="943266"/>
          </a:xfrm>
          <a:prstGeom prst="roundRect">
            <a:avLst>
              <a:gd name="adj" fmla="val 43827"/>
            </a:avLst>
          </a:prstGeom>
          <a:gradFill>
            <a:gsLst>
              <a:gs pos="0">
                <a:srgbClr val="22213F"/>
              </a:gs>
              <a:gs pos="100000">
                <a:schemeClr val="accent5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FDA366B0-A707-4B91-BD39-D31D8B60097B}"/>
              </a:ext>
            </a:extLst>
          </p:cNvPr>
          <p:cNvSpPr/>
          <p:nvPr/>
        </p:nvSpPr>
        <p:spPr>
          <a:xfrm rot="1422617">
            <a:off x="6751480" y="1724473"/>
            <a:ext cx="1170428" cy="1285861"/>
          </a:xfrm>
          <a:custGeom>
            <a:avLst/>
            <a:gdLst>
              <a:gd name="connsiteX0" fmla="*/ 265243 w 1170428"/>
              <a:gd name="connsiteY0" fmla="*/ 380008 h 1285861"/>
              <a:gd name="connsiteX1" fmla="*/ 346764 w 1170428"/>
              <a:gd name="connsiteY1" fmla="*/ 352537 h 1285861"/>
              <a:gd name="connsiteX2" fmla="*/ 374672 w 1170428"/>
              <a:gd name="connsiteY2" fmla="*/ 349483 h 1285861"/>
              <a:gd name="connsiteX3" fmla="*/ 1170428 w 1170428"/>
              <a:gd name="connsiteY3" fmla="*/ 0 h 1285861"/>
              <a:gd name="connsiteX4" fmla="*/ 893143 w 1170428"/>
              <a:gd name="connsiteY4" fmla="*/ 482070 h 1285861"/>
              <a:gd name="connsiteX5" fmla="*/ 882664 w 1170428"/>
              <a:gd name="connsiteY5" fmla="*/ 548097 h 1285861"/>
              <a:gd name="connsiteX6" fmla="*/ 868576 w 1170428"/>
              <a:gd name="connsiteY6" fmla="*/ 814410 h 1285861"/>
              <a:gd name="connsiteX7" fmla="*/ 434288 w 1170428"/>
              <a:gd name="connsiteY7" fmla="*/ 1285861 h 1285861"/>
              <a:gd name="connsiteX8" fmla="*/ 0 w 1170428"/>
              <a:gd name="connsiteY8" fmla="*/ 814410 h 1285861"/>
              <a:gd name="connsiteX9" fmla="*/ 265243 w 1170428"/>
              <a:gd name="connsiteY9" fmla="*/ 380008 h 128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0428" h="1285861">
                <a:moveTo>
                  <a:pt x="265243" y="380008"/>
                </a:moveTo>
                <a:cubicBezTo>
                  <a:pt x="291222" y="368080"/>
                  <a:pt x="318493" y="358817"/>
                  <a:pt x="346764" y="352537"/>
                </a:cubicBezTo>
                <a:lnTo>
                  <a:pt x="374672" y="349483"/>
                </a:lnTo>
                <a:lnTo>
                  <a:pt x="1170428" y="0"/>
                </a:lnTo>
                <a:lnTo>
                  <a:pt x="893143" y="482070"/>
                </a:lnTo>
                <a:lnTo>
                  <a:pt x="882664" y="548097"/>
                </a:lnTo>
                <a:cubicBezTo>
                  <a:pt x="873272" y="636868"/>
                  <a:pt x="868576" y="725639"/>
                  <a:pt x="868576" y="814410"/>
                </a:cubicBezTo>
                <a:cubicBezTo>
                  <a:pt x="868576" y="1074785"/>
                  <a:pt x="674139" y="1285861"/>
                  <a:pt x="434288" y="1285861"/>
                </a:cubicBezTo>
                <a:cubicBezTo>
                  <a:pt x="194437" y="1285861"/>
                  <a:pt x="0" y="1074785"/>
                  <a:pt x="0" y="814410"/>
                </a:cubicBezTo>
                <a:cubicBezTo>
                  <a:pt x="0" y="619129"/>
                  <a:pt x="109371" y="451578"/>
                  <a:pt x="265243" y="38000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F8954BF7-C6A6-4BBE-B4CD-13B970E830EA}"/>
              </a:ext>
            </a:extLst>
          </p:cNvPr>
          <p:cNvSpPr/>
          <p:nvPr/>
        </p:nvSpPr>
        <p:spPr>
          <a:xfrm>
            <a:off x="6597632" y="3241865"/>
            <a:ext cx="3769818" cy="1076446"/>
          </a:xfrm>
          <a:prstGeom prst="roundRect">
            <a:avLst>
              <a:gd name="adj" fmla="val 438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000AEA55-2CEF-436A-A3A6-DE713A89DFA9}"/>
              </a:ext>
            </a:extLst>
          </p:cNvPr>
          <p:cNvSpPr/>
          <p:nvPr/>
        </p:nvSpPr>
        <p:spPr>
          <a:xfrm>
            <a:off x="6736858" y="3311383"/>
            <a:ext cx="3536067" cy="943266"/>
          </a:xfrm>
          <a:prstGeom prst="roundRect">
            <a:avLst>
              <a:gd name="adj" fmla="val 43827"/>
            </a:avLst>
          </a:prstGeom>
          <a:gradFill>
            <a:gsLst>
              <a:gs pos="0">
                <a:srgbClr val="22213F"/>
              </a:gs>
              <a:gs pos="100000">
                <a:schemeClr val="accent5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B1A6901B-30BB-493A-993C-AD45EDB9C543}"/>
              </a:ext>
            </a:extLst>
          </p:cNvPr>
          <p:cNvSpPr/>
          <p:nvPr/>
        </p:nvSpPr>
        <p:spPr>
          <a:xfrm rot="1422617">
            <a:off x="6748015" y="3021792"/>
            <a:ext cx="1170428" cy="1285861"/>
          </a:xfrm>
          <a:custGeom>
            <a:avLst/>
            <a:gdLst>
              <a:gd name="connsiteX0" fmla="*/ 265243 w 1170428"/>
              <a:gd name="connsiteY0" fmla="*/ 380008 h 1285861"/>
              <a:gd name="connsiteX1" fmla="*/ 346764 w 1170428"/>
              <a:gd name="connsiteY1" fmla="*/ 352537 h 1285861"/>
              <a:gd name="connsiteX2" fmla="*/ 374672 w 1170428"/>
              <a:gd name="connsiteY2" fmla="*/ 349483 h 1285861"/>
              <a:gd name="connsiteX3" fmla="*/ 1170428 w 1170428"/>
              <a:gd name="connsiteY3" fmla="*/ 0 h 1285861"/>
              <a:gd name="connsiteX4" fmla="*/ 893143 w 1170428"/>
              <a:gd name="connsiteY4" fmla="*/ 482070 h 1285861"/>
              <a:gd name="connsiteX5" fmla="*/ 882664 w 1170428"/>
              <a:gd name="connsiteY5" fmla="*/ 548097 h 1285861"/>
              <a:gd name="connsiteX6" fmla="*/ 868576 w 1170428"/>
              <a:gd name="connsiteY6" fmla="*/ 814410 h 1285861"/>
              <a:gd name="connsiteX7" fmla="*/ 434288 w 1170428"/>
              <a:gd name="connsiteY7" fmla="*/ 1285861 h 1285861"/>
              <a:gd name="connsiteX8" fmla="*/ 0 w 1170428"/>
              <a:gd name="connsiteY8" fmla="*/ 814410 h 1285861"/>
              <a:gd name="connsiteX9" fmla="*/ 265243 w 1170428"/>
              <a:gd name="connsiteY9" fmla="*/ 380008 h 128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0428" h="1285861">
                <a:moveTo>
                  <a:pt x="265243" y="380008"/>
                </a:moveTo>
                <a:cubicBezTo>
                  <a:pt x="291222" y="368080"/>
                  <a:pt x="318493" y="358817"/>
                  <a:pt x="346764" y="352537"/>
                </a:cubicBezTo>
                <a:lnTo>
                  <a:pt x="374672" y="349483"/>
                </a:lnTo>
                <a:lnTo>
                  <a:pt x="1170428" y="0"/>
                </a:lnTo>
                <a:lnTo>
                  <a:pt x="893143" y="482070"/>
                </a:lnTo>
                <a:lnTo>
                  <a:pt x="882664" y="548097"/>
                </a:lnTo>
                <a:cubicBezTo>
                  <a:pt x="873272" y="636868"/>
                  <a:pt x="868576" y="725639"/>
                  <a:pt x="868576" y="814410"/>
                </a:cubicBezTo>
                <a:cubicBezTo>
                  <a:pt x="868576" y="1074785"/>
                  <a:pt x="674139" y="1285861"/>
                  <a:pt x="434288" y="1285861"/>
                </a:cubicBezTo>
                <a:cubicBezTo>
                  <a:pt x="194437" y="1285861"/>
                  <a:pt x="0" y="1074785"/>
                  <a:pt x="0" y="814410"/>
                </a:cubicBezTo>
                <a:cubicBezTo>
                  <a:pt x="0" y="619129"/>
                  <a:pt x="109371" y="451578"/>
                  <a:pt x="265243" y="380008"/>
                </a:cubicBezTo>
                <a:close/>
              </a:path>
            </a:pathLst>
          </a:custGeom>
          <a:gradFill>
            <a:gsLst>
              <a:gs pos="0">
                <a:srgbClr val="AC43BD"/>
              </a:gs>
              <a:gs pos="100000">
                <a:srgbClr val="986898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17087C06-A82A-43D1-8211-1B82648C395F}"/>
              </a:ext>
            </a:extLst>
          </p:cNvPr>
          <p:cNvSpPr/>
          <p:nvPr/>
        </p:nvSpPr>
        <p:spPr>
          <a:xfrm>
            <a:off x="6644872" y="4522715"/>
            <a:ext cx="3769818" cy="1076446"/>
          </a:xfrm>
          <a:prstGeom prst="roundRect">
            <a:avLst>
              <a:gd name="adj" fmla="val 438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4EC2B5BD-631B-4DA2-ABF8-455E5EE415D0}"/>
              </a:ext>
            </a:extLst>
          </p:cNvPr>
          <p:cNvSpPr/>
          <p:nvPr/>
        </p:nvSpPr>
        <p:spPr>
          <a:xfrm>
            <a:off x="6784098" y="4592233"/>
            <a:ext cx="3536067" cy="943266"/>
          </a:xfrm>
          <a:prstGeom prst="roundRect">
            <a:avLst>
              <a:gd name="adj" fmla="val 43827"/>
            </a:avLst>
          </a:prstGeom>
          <a:gradFill>
            <a:gsLst>
              <a:gs pos="0">
                <a:srgbClr val="22213F"/>
              </a:gs>
              <a:gs pos="100000">
                <a:schemeClr val="accent5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CF8CF2FF-0C70-461E-B38E-4A311ACE931B}"/>
              </a:ext>
            </a:extLst>
          </p:cNvPr>
          <p:cNvSpPr/>
          <p:nvPr/>
        </p:nvSpPr>
        <p:spPr>
          <a:xfrm rot="1422617">
            <a:off x="6795255" y="4302642"/>
            <a:ext cx="1170428" cy="1285861"/>
          </a:xfrm>
          <a:custGeom>
            <a:avLst/>
            <a:gdLst>
              <a:gd name="connsiteX0" fmla="*/ 265243 w 1170428"/>
              <a:gd name="connsiteY0" fmla="*/ 380008 h 1285861"/>
              <a:gd name="connsiteX1" fmla="*/ 346764 w 1170428"/>
              <a:gd name="connsiteY1" fmla="*/ 352537 h 1285861"/>
              <a:gd name="connsiteX2" fmla="*/ 374672 w 1170428"/>
              <a:gd name="connsiteY2" fmla="*/ 349483 h 1285861"/>
              <a:gd name="connsiteX3" fmla="*/ 1170428 w 1170428"/>
              <a:gd name="connsiteY3" fmla="*/ 0 h 1285861"/>
              <a:gd name="connsiteX4" fmla="*/ 893143 w 1170428"/>
              <a:gd name="connsiteY4" fmla="*/ 482070 h 1285861"/>
              <a:gd name="connsiteX5" fmla="*/ 882664 w 1170428"/>
              <a:gd name="connsiteY5" fmla="*/ 548097 h 1285861"/>
              <a:gd name="connsiteX6" fmla="*/ 868576 w 1170428"/>
              <a:gd name="connsiteY6" fmla="*/ 814410 h 1285861"/>
              <a:gd name="connsiteX7" fmla="*/ 434288 w 1170428"/>
              <a:gd name="connsiteY7" fmla="*/ 1285861 h 1285861"/>
              <a:gd name="connsiteX8" fmla="*/ 0 w 1170428"/>
              <a:gd name="connsiteY8" fmla="*/ 814410 h 1285861"/>
              <a:gd name="connsiteX9" fmla="*/ 265243 w 1170428"/>
              <a:gd name="connsiteY9" fmla="*/ 380008 h 128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0428" h="1285861">
                <a:moveTo>
                  <a:pt x="265243" y="380008"/>
                </a:moveTo>
                <a:cubicBezTo>
                  <a:pt x="291222" y="368080"/>
                  <a:pt x="318493" y="358817"/>
                  <a:pt x="346764" y="352537"/>
                </a:cubicBezTo>
                <a:lnTo>
                  <a:pt x="374672" y="349483"/>
                </a:lnTo>
                <a:lnTo>
                  <a:pt x="1170428" y="0"/>
                </a:lnTo>
                <a:lnTo>
                  <a:pt x="893143" y="482070"/>
                </a:lnTo>
                <a:lnTo>
                  <a:pt x="882664" y="548097"/>
                </a:lnTo>
                <a:cubicBezTo>
                  <a:pt x="873272" y="636868"/>
                  <a:pt x="868576" y="725639"/>
                  <a:pt x="868576" y="814410"/>
                </a:cubicBezTo>
                <a:cubicBezTo>
                  <a:pt x="868576" y="1074785"/>
                  <a:pt x="674139" y="1285861"/>
                  <a:pt x="434288" y="1285861"/>
                </a:cubicBezTo>
                <a:cubicBezTo>
                  <a:pt x="194437" y="1285861"/>
                  <a:pt x="0" y="1074785"/>
                  <a:pt x="0" y="814410"/>
                </a:cubicBezTo>
                <a:cubicBezTo>
                  <a:pt x="0" y="619129"/>
                  <a:pt x="109371" y="451578"/>
                  <a:pt x="265243" y="380008"/>
                </a:cubicBezTo>
                <a:close/>
              </a:path>
            </a:pathLst>
          </a:custGeom>
          <a:gradFill>
            <a:gsLst>
              <a:gs pos="0">
                <a:srgbClr val="EC1855"/>
              </a:gs>
              <a:gs pos="100000">
                <a:srgbClr val="CC0099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7653368-46C6-4A53-AFDF-A0360259176D}"/>
              </a:ext>
            </a:extLst>
          </p:cNvPr>
          <p:cNvSpPr/>
          <p:nvPr/>
        </p:nvSpPr>
        <p:spPr>
          <a:xfrm>
            <a:off x="6656381" y="466974"/>
            <a:ext cx="3769818" cy="1076446"/>
          </a:xfrm>
          <a:prstGeom prst="roundRect">
            <a:avLst>
              <a:gd name="adj" fmla="val 438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DC1671A-C573-4A94-83B5-F69406FA09F3}"/>
              </a:ext>
            </a:extLst>
          </p:cNvPr>
          <p:cNvSpPr/>
          <p:nvPr/>
        </p:nvSpPr>
        <p:spPr>
          <a:xfrm>
            <a:off x="6795607" y="536492"/>
            <a:ext cx="3536067" cy="943266"/>
          </a:xfrm>
          <a:prstGeom prst="roundRect">
            <a:avLst>
              <a:gd name="adj" fmla="val 43827"/>
            </a:avLst>
          </a:prstGeom>
          <a:gradFill>
            <a:gsLst>
              <a:gs pos="0">
                <a:srgbClr val="22213F"/>
              </a:gs>
              <a:gs pos="100000">
                <a:schemeClr val="accent5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6FEA4F43-B269-41BD-94EC-C24EAD3A811E}"/>
              </a:ext>
            </a:extLst>
          </p:cNvPr>
          <p:cNvSpPr/>
          <p:nvPr/>
        </p:nvSpPr>
        <p:spPr>
          <a:xfrm rot="1422617">
            <a:off x="6806764" y="246901"/>
            <a:ext cx="1170428" cy="1285861"/>
          </a:xfrm>
          <a:custGeom>
            <a:avLst/>
            <a:gdLst>
              <a:gd name="connsiteX0" fmla="*/ 265243 w 1170428"/>
              <a:gd name="connsiteY0" fmla="*/ 380008 h 1285861"/>
              <a:gd name="connsiteX1" fmla="*/ 346764 w 1170428"/>
              <a:gd name="connsiteY1" fmla="*/ 352537 h 1285861"/>
              <a:gd name="connsiteX2" fmla="*/ 374672 w 1170428"/>
              <a:gd name="connsiteY2" fmla="*/ 349483 h 1285861"/>
              <a:gd name="connsiteX3" fmla="*/ 1170428 w 1170428"/>
              <a:gd name="connsiteY3" fmla="*/ 0 h 1285861"/>
              <a:gd name="connsiteX4" fmla="*/ 893143 w 1170428"/>
              <a:gd name="connsiteY4" fmla="*/ 482070 h 1285861"/>
              <a:gd name="connsiteX5" fmla="*/ 882664 w 1170428"/>
              <a:gd name="connsiteY5" fmla="*/ 548097 h 1285861"/>
              <a:gd name="connsiteX6" fmla="*/ 868576 w 1170428"/>
              <a:gd name="connsiteY6" fmla="*/ 814410 h 1285861"/>
              <a:gd name="connsiteX7" fmla="*/ 434288 w 1170428"/>
              <a:gd name="connsiteY7" fmla="*/ 1285861 h 1285861"/>
              <a:gd name="connsiteX8" fmla="*/ 0 w 1170428"/>
              <a:gd name="connsiteY8" fmla="*/ 814410 h 1285861"/>
              <a:gd name="connsiteX9" fmla="*/ 265243 w 1170428"/>
              <a:gd name="connsiteY9" fmla="*/ 380008 h 128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0428" h="1285861">
                <a:moveTo>
                  <a:pt x="265243" y="380008"/>
                </a:moveTo>
                <a:cubicBezTo>
                  <a:pt x="291222" y="368080"/>
                  <a:pt x="318493" y="358817"/>
                  <a:pt x="346764" y="352537"/>
                </a:cubicBezTo>
                <a:lnTo>
                  <a:pt x="374672" y="349483"/>
                </a:lnTo>
                <a:lnTo>
                  <a:pt x="1170428" y="0"/>
                </a:lnTo>
                <a:lnTo>
                  <a:pt x="893143" y="482070"/>
                </a:lnTo>
                <a:lnTo>
                  <a:pt x="882664" y="548097"/>
                </a:lnTo>
                <a:cubicBezTo>
                  <a:pt x="873272" y="636868"/>
                  <a:pt x="868576" y="725639"/>
                  <a:pt x="868576" y="814410"/>
                </a:cubicBezTo>
                <a:cubicBezTo>
                  <a:pt x="868576" y="1074785"/>
                  <a:pt x="674139" y="1285861"/>
                  <a:pt x="434288" y="1285861"/>
                </a:cubicBezTo>
                <a:cubicBezTo>
                  <a:pt x="194437" y="1285861"/>
                  <a:pt x="0" y="1074785"/>
                  <a:pt x="0" y="814410"/>
                </a:cubicBezTo>
                <a:cubicBezTo>
                  <a:pt x="0" y="619129"/>
                  <a:pt x="109371" y="451578"/>
                  <a:pt x="265243" y="380008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B438FEA8-4DF5-4155-8F2A-3710D195042D}"/>
              </a:ext>
            </a:extLst>
          </p:cNvPr>
          <p:cNvSpPr/>
          <p:nvPr/>
        </p:nvSpPr>
        <p:spPr>
          <a:xfrm>
            <a:off x="6785061" y="3429001"/>
            <a:ext cx="691043" cy="65783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D8A08A6A-BEDE-4168-91D5-D8916021EF9A}"/>
              </a:ext>
            </a:extLst>
          </p:cNvPr>
          <p:cNvSpPr/>
          <p:nvPr/>
        </p:nvSpPr>
        <p:spPr>
          <a:xfrm>
            <a:off x="6784098" y="2114941"/>
            <a:ext cx="691043" cy="65783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FA779160-0DAA-48A5-92E7-D89B998BDB07}"/>
              </a:ext>
            </a:extLst>
          </p:cNvPr>
          <p:cNvSpPr/>
          <p:nvPr/>
        </p:nvSpPr>
        <p:spPr>
          <a:xfrm>
            <a:off x="6795607" y="648779"/>
            <a:ext cx="691043" cy="65783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9DD6A42A-8A1C-46E9-821D-D2876A0AD134}"/>
              </a:ext>
            </a:extLst>
          </p:cNvPr>
          <p:cNvSpPr/>
          <p:nvPr/>
        </p:nvSpPr>
        <p:spPr>
          <a:xfrm>
            <a:off x="6795607" y="4725388"/>
            <a:ext cx="691043" cy="65783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FE17F95-D076-4F65-A0BC-F189A1AA2722}"/>
              </a:ext>
            </a:extLst>
          </p:cNvPr>
          <p:cNvSpPr/>
          <p:nvPr/>
        </p:nvSpPr>
        <p:spPr>
          <a:xfrm>
            <a:off x="3467100" y="2343872"/>
            <a:ext cx="295275" cy="208829"/>
          </a:xfrm>
          <a:prstGeom prst="ellipse">
            <a:avLst/>
          </a:prstGeom>
          <a:gradFill>
            <a:gsLst>
              <a:gs pos="0">
                <a:srgbClr val="C69500"/>
              </a:gs>
              <a:gs pos="100000">
                <a:srgbClr val="FCBE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A9D60FBE-BC29-4602-BC70-BE48A05FE673}"/>
              </a:ext>
            </a:extLst>
          </p:cNvPr>
          <p:cNvSpPr/>
          <p:nvPr/>
        </p:nvSpPr>
        <p:spPr>
          <a:xfrm>
            <a:off x="4050633" y="2957330"/>
            <a:ext cx="295275" cy="208829"/>
          </a:xfrm>
          <a:prstGeom prst="ellipse">
            <a:avLst/>
          </a:prstGeom>
          <a:gradFill>
            <a:gsLst>
              <a:gs pos="0">
                <a:srgbClr val="D38E15"/>
              </a:gs>
              <a:gs pos="100000">
                <a:srgbClr val="EC823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6B4577C3-0CC3-45AA-A3FC-B9A4A31FB166}"/>
              </a:ext>
            </a:extLst>
          </p:cNvPr>
          <p:cNvSpPr/>
          <p:nvPr/>
        </p:nvSpPr>
        <p:spPr>
          <a:xfrm>
            <a:off x="4185212" y="3570788"/>
            <a:ext cx="295275" cy="208829"/>
          </a:xfrm>
          <a:prstGeom prst="ellipse">
            <a:avLst/>
          </a:prstGeom>
          <a:gradFill>
            <a:gsLst>
              <a:gs pos="0">
                <a:srgbClr val="9B679F"/>
              </a:gs>
              <a:gs pos="100000">
                <a:srgbClr val="AC47BD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B03885C1-CC4A-40AD-944C-E1CE41AF6374}"/>
              </a:ext>
            </a:extLst>
          </p:cNvPr>
          <p:cNvSpPr/>
          <p:nvPr/>
        </p:nvSpPr>
        <p:spPr>
          <a:xfrm>
            <a:off x="3903707" y="4340493"/>
            <a:ext cx="295275" cy="208829"/>
          </a:xfrm>
          <a:prstGeom prst="ellipse">
            <a:avLst/>
          </a:prstGeom>
          <a:gradFill>
            <a:gsLst>
              <a:gs pos="0">
                <a:srgbClr val="CE0299"/>
              </a:gs>
              <a:gs pos="100000">
                <a:srgbClr val="EC185A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4DBFD3AC-E981-42FB-9C04-63511858469A}"/>
              </a:ext>
            </a:extLst>
          </p:cNvPr>
          <p:cNvCxnSpPr>
            <a:cxnSpLocks/>
            <a:stCxn id="23" idx="0"/>
            <a:endCxn id="30" idx="1"/>
          </p:cNvCxnSpPr>
          <p:nvPr/>
        </p:nvCxnSpPr>
        <p:spPr>
          <a:xfrm rot="5400000" flipH="1" flipV="1">
            <a:off x="4466222" y="153714"/>
            <a:ext cx="1338675" cy="3041643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A7603D49-0727-4A1F-8523-936E8BCF9D2F}"/>
              </a:ext>
            </a:extLst>
          </p:cNvPr>
          <p:cNvCxnSpPr>
            <a:endCxn id="13" idx="1"/>
          </p:cNvCxnSpPr>
          <p:nvPr/>
        </p:nvCxnSpPr>
        <p:spPr>
          <a:xfrm flipV="1">
            <a:off x="4345908" y="2482769"/>
            <a:ext cx="2255189" cy="578975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Conector: angular 50">
            <a:extLst>
              <a:ext uri="{FF2B5EF4-FFF2-40B4-BE49-F238E27FC236}">
                <a16:creationId xmlns:a16="http://schemas.microsoft.com/office/drawing/2014/main" id="{FBCCA5EB-058E-459A-9076-B0BBE891625C}"/>
              </a:ext>
            </a:extLst>
          </p:cNvPr>
          <p:cNvCxnSpPr>
            <a:cxnSpLocks/>
            <a:stCxn id="45" idx="6"/>
            <a:endCxn id="24" idx="1"/>
          </p:cNvCxnSpPr>
          <p:nvPr/>
        </p:nvCxnSpPr>
        <p:spPr>
          <a:xfrm>
            <a:off x="4480487" y="3675203"/>
            <a:ext cx="2117145" cy="10488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Conector: angular 53">
            <a:extLst>
              <a:ext uri="{FF2B5EF4-FFF2-40B4-BE49-F238E27FC236}">
                <a16:creationId xmlns:a16="http://schemas.microsoft.com/office/drawing/2014/main" id="{4238741C-EC1B-4123-B3A2-A71FB4DF1BBA}"/>
              </a:ext>
            </a:extLst>
          </p:cNvPr>
          <p:cNvCxnSpPr>
            <a:stCxn id="46" idx="6"/>
            <a:endCxn id="27" idx="1"/>
          </p:cNvCxnSpPr>
          <p:nvPr/>
        </p:nvCxnSpPr>
        <p:spPr>
          <a:xfrm>
            <a:off x="4198982" y="4444908"/>
            <a:ext cx="2445890" cy="616030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Rectángulo 55">
            <a:extLst>
              <a:ext uri="{FF2B5EF4-FFF2-40B4-BE49-F238E27FC236}">
                <a16:creationId xmlns:a16="http://schemas.microsoft.com/office/drawing/2014/main" id="{A4242ADC-25B3-4C92-94ED-9999E6D47EA1}"/>
              </a:ext>
            </a:extLst>
          </p:cNvPr>
          <p:cNvSpPr/>
          <p:nvPr/>
        </p:nvSpPr>
        <p:spPr>
          <a:xfrm>
            <a:off x="6896981" y="481513"/>
            <a:ext cx="4834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BC879B80-044F-4C31-A329-961D5AAB0165}"/>
              </a:ext>
            </a:extLst>
          </p:cNvPr>
          <p:cNvSpPr/>
          <p:nvPr/>
        </p:nvSpPr>
        <p:spPr>
          <a:xfrm>
            <a:off x="6908490" y="1977429"/>
            <a:ext cx="4834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7B8267D7-6315-43C8-BACD-0034958CAEC7}"/>
              </a:ext>
            </a:extLst>
          </p:cNvPr>
          <p:cNvSpPr/>
          <p:nvPr/>
        </p:nvSpPr>
        <p:spPr>
          <a:xfrm>
            <a:off x="6867627" y="3292264"/>
            <a:ext cx="4834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07038B8F-2925-4C7C-AE57-1841859EE717}"/>
              </a:ext>
            </a:extLst>
          </p:cNvPr>
          <p:cNvSpPr/>
          <p:nvPr/>
        </p:nvSpPr>
        <p:spPr>
          <a:xfrm>
            <a:off x="6911271" y="4559174"/>
            <a:ext cx="4834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3E080D61-CBA3-4FD9-A95C-8546592706CB}"/>
              </a:ext>
            </a:extLst>
          </p:cNvPr>
          <p:cNvSpPr txBox="1"/>
          <p:nvPr/>
        </p:nvSpPr>
        <p:spPr>
          <a:xfrm>
            <a:off x="2069430" y="3218819"/>
            <a:ext cx="1570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Comunicación</a:t>
            </a:r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0BC7D039-6DB4-4D28-91E9-5A955A5777B1}"/>
              </a:ext>
            </a:extLst>
          </p:cNvPr>
          <p:cNvCxnSpPr/>
          <p:nvPr/>
        </p:nvCxnSpPr>
        <p:spPr>
          <a:xfrm>
            <a:off x="2126817" y="3675202"/>
            <a:ext cx="13402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>
            <a:extLst>
              <a:ext uri="{FF2B5EF4-FFF2-40B4-BE49-F238E27FC236}">
                <a16:creationId xmlns:a16="http://schemas.microsoft.com/office/drawing/2014/main" id="{DEE65212-D2DC-4766-B2C2-37E5BC666AB1}"/>
              </a:ext>
            </a:extLst>
          </p:cNvPr>
          <p:cNvSpPr txBox="1"/>
          <p:nvPr/>
        </p:nvSpPr>
        <p:spPr>
          <a:xfrm>
            <a:off x="8241609" y="758512"/>
            <a:ext cx="1511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Informar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887BE6BE-2893-4CC7-B793-F6791FEF3023}"/>
              </a:ext>
            </a:extLst>
          </p:cNvPr>
          <p:cNvSpPr txBox="1"/>
          <p:nvPr/>
        </p:nvSpPr>
        <p:spPr>
          <a:xfrm>
            <a:off x="8270267" y="2265848"/>
            <a:ext cx="1511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Motivar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2C97464-2CF1-4F4B-B17D-814D8B69902D}"/>
              </a:ext>
            </a:extLst>
          </p:cNvPr>
          <p:cNvSpPr txBox="1"/>
          <p:nvPr/>
        </p:nvSpPr>
        <p:spPr>
          <a:xfrm>
            <a:off x="8248551" y="3601046"/>
            <a:ext cx="1588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Convencer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6D22F70A-5C8A-4E63-98D8-73AFA863BF05}"/>
              </a:ext>
            </a:extLst>
          </p:cNvPr>
          <p:cNvSpPr txBox="1"/>
          <p:nvPr/>
        </p:nvSpPr>
        <p:spPr>
          <a:xfrm>
            <a:off x="8270267" y="4924714"/>
            <a:ext cx="1588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Entretener</a:t>
            </a:r>
          </a:p>
        </p:txBody>
      </p:sp>
    </p:spTree>
    <p:extLst>
      <p:ext uri="{BB962C8B-B14F-4D97-AF65-F5344CB8AC3E}">
        <p14:creationId xmlns:p14="http://schemas.microsoft.com/office/powerpoint/2010/main" val="23633981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ED0C1-12CF-5AC0-8720-328A9233D3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A72DF3-1E18-E535-CEBD-D38A35DFE0EE}"/>
              </a:ext>
            </a:extLst>
          </p:cNvPr>
          <p:cNvSpPr txBox="1"/>
          <p:nvPr/>
        </p:nvSpPr>
        <p:spPr>
          <a:xfrm>
            <a:off x="5293610" y="396126"/>
            <a:ext cx="31766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Conocer</a:t>
            </a:r>
            <a:r>
              <a:rPr lang="en-US" b="1" dirty="0">
                <a:latin typeface="Arial"/>
                <a:cs typeface="Arial"/>
              </a:rPr>
              <a:t> a la audiencia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57AD42C-36AA-4B32-A95F-957F7CA1F2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057057"/>
            <a:ext cx="10957931" cy="573426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13420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EABFF9D-3696-4251-8A3B-3989CF1BBC62}"/>
              </a:ext>
            </a:extLst>
          </p:cNvPr>
          <p:cNvSpPr txBox="1"/>
          <p:nvPr/>
        </p:nvSpPr>
        <p:spPr>
          <a:xfrm>
            <a:off x="1815629" y="2099614"/>
            <a:ext cx="9326881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dirty="0">
                <a:latin typeface="Arial"/>
                <a:cs typeface="Arial"/>
              </a:rPr>
              <a:t>La mejor forma de definir a tu audiencia es a través de un </a:t>
            </a:r>
            <a:r>
              <a:rPr lang="es-ES" sz="1900" b="1" u="sng" dirty="0" err="1">
                <a:latin typeface="Arial"/>
                <a:cs typeface="Arial"/>
              </a:rPr>
              <a:t>buyer</a:t>
            </a:r>
            <a:r>
              <a:rPr lang="es-ES" sz="1900" b="1" u="sng" dirty="0">
                <a:latin typeface="Arial"/>
                <a:cs typeface="Arial"/>
              </a:rPr>
              <a:t> persona</a:t>
            </a:r>
            <a:r>
              <a:rPr lang="es-ES" dirty="0">
                <a:latin typeface="Arial"/>
                <a:cs typeface="Arial"/>
              </a:rPr>
              <a:t>, una representación </a:t>
            </a:r>
            <a:r>
              <a:rPr lang="es-ES" dirty="0" err="1">
                <a:latin typeface="Arial"/>
                <a:cs typeface="Arial"/>
              </a:rPr>
              <a:t>semi-ficticia</a:t>
            </a:r>
            <a:r>
              <a:rPr lang="es-ES" dirty="0">
                <a:latin typeface="Arial"/>
                <a:cs typeface="Arial"/>
              </a:rPr>
              <a:t> de como es audiencia potencial, este proceso que te servirá para conocerlos y saber como conectar con ellos.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50F404-985C-4D67-BAAA-635228899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633" y="4162425"/>
            <a:ext cx="2912874" cy="22345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700B30-D5F7-7E43-5A3A-B421C409B3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376522-79EC-B041-1E24-787C230E85DE}"/>
              </a:ext>
            </a:extLst>
          </p:cNvPr>
          <p:cNvSpPr txBox="1"/>
          <p:nvPr/>
        </p:nvSpPr>
        <p:spPr>
          <a:xfrm>
            <a:off x="4885539" y="396126"/>
            <a:ext cx="37531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Concocer</a:t>
            </a:r>
            <a:r>
              <a:rPr lang="en-US" b="1" dirty="0">
                <a:latin typeface="Arial"/>
                <a:cs typeface="Arial"/>
              </a:rPr>
              <a:t> a la audiencia</a:t>
            </a:r>
          </a:p>
        </p:txBody>
      </p:sp>
    </p:spTree>
    <p:extLst>
      <p:ext uri="{BB962C8B-B14F-4D97-AF65-F5344CB8AC3E}">
        <p14:creationId xmlns:p14="http://schemas.microsoft.com/office/powerpoint/2010/main" val="33296903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EABFF9D-3696-4251-8A3B-3989CF1BBC62}"/>
              </a:ext>
            </a:extLst>
          </p:cNvPr>
          <p:cNvSpPr txBox="1"/>
          <p:nvPr/>
        </p:nvSpPr>
        <p:spPr>
          <a:xfrm>
            <a:off x="1645046" y="2620972"/>
            <a:ext cx="9612631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Arial"/>
                <a:cs typeface="Arial"/>
              </a:rPr>
              <a:t>Utiliza un lenguaje </a:t>
            </a:r>
            <a:r>
              <a:rPr lang="es-ES" b="1" dirty="0">
                <a:latin typeface="Arial"/>
                <a:cs typeface="Arial"/>
              </a:rPr>
              <a:t>cercano</a:t>
            </a:r>
            <a:r>
              <a:rPr lang="es-ES" dirty="0">
                <a:latin typeface="Arial"/>
                <a:cs typeface="Arial"/>
              </a:rPr>
              <a:t>, poniendo en contexto tu contenido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>
                <a:latin typeface="Arial"/>
                <a:cs typeface="Arial"/>
              </a:rPr>
              <a:t>Cuenta historias</a:t>
            </a:r>
            <a:r>
              <a:rPr lang="es-ES" dirty="0">
                <a:latin typeface="Arial"/>
                <a:cs typeface="Arial"/>
              </a:rPr>
              <a:t> que apelen a las emociones de los usuarios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Arial"/>
                <a:cs typeface="Arial"/>
              </a:rPr>
              <a:t>Muéstrate </a:t>
            </a:r>
            <a:r>
              <a:rPr lang="es-ES" b="1" dirty="0">
                <a:latin typeface="Arial"/>
                <a:cs typeface="Arial"/>
              </a:rPr>
              <a:t>comprensivo </a:t>
            </a:r>
            <a:r>
              <a:rPr lang="es-ES" dirty="0">
                <a:latin typeface="Arial"/>
                <a:cs typeface="Arial"/>
              </a:rPr>
              <a:t>con los </a:t>
            </a:r>
            <a:r>
              <a:rPr lang="es-ES" b="1" dirty="0">
                <a:latin typeface="Arial"/>
                <a:cs typeface="Arial"/>
              </a:rPr>
              <a:t>problemas </a:t>
            </a:r>
            <a:r>
              <a:rPr lang="es-ES" dirty="0">
                <a:latin typeface="Arial"/>
                <a:cs typeface="Arial"/>
              </a:rPr>
              <a:t>de tus seguidores y ofrece siempre soluciones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Arial"/>
                <a:cs typeface="Arial"/>
              </a:rPr>
              <a:t>Utiliza testimonios reales de usuarios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48CE38-3C95-47F0-8AA6-7E8A70F187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9286" y="4425721"/>
            <a:ext cx="2624211" cy="1895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2324D-9076-BA3F-3B15-9F8494BB45B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BFF1E1-7C32-BE40-A19C-985B0BDBA92A}"/>
              </a:ext>
            </a:extLst>
          </p:cNvPr>
          <p:cNvSpPr txBox="1"/>
          <p:nvPr/>
        </p:nvSpPr>
        <p:spPr>
          <a:xfrm>
            <a:off x="3886918" y="368581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Consejos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b="1" dirty="0" err="1">
                <a:latin typeface="Arial"/>
                <a:cs typeface="Arial"/>
              </a:rPr>
              <a:t>práticos</a:t>
            </a:r>
            <a:r>
              <a:rPr lang="en-US" b="1" dirty="0">
                <a:latin typeface="Arial"/>
                <a:cs typeface="Arial"/>
              </a:rPr>
              <a:t> para </a:t>
            </a:r>
            <a:r>
              <a:rPr lang="en-US" b="1" dirty="0" err="1">
                <a:latin typeface="Arial"/>
                <a:cs typeface="Arial"/>
              </a:rPr>
              <a:t>presentaciones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1627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a libre: forma 36">
            <a:extLst>
              <a:ext uri="{FF2B5EF4-FFF2-40B4-BE49-F238E27FC236}">
                <a16:creationId xmlns:a16="http://schemas.microsoft.com/office/drawing/2014/main" id="{60875411-6277-4D7A-A81F-0262BE376289}"/>
              </a:ext>
            </a:extLst>
          </p:cNvPr>
          <p:cNvSpPr/>
          <p:nvPr/>
        </p:nvSpPr>
        <p:spPr>
          <a:xfrm>
            <a:off x="1017593" y="1836382"/>
            <a:ext cx="2222204" cy="2126512"/>
          </a:xfrm>
          <a:custGeom>
            <a:avLst/>
            <a:gdLst>
              <a:gd name="connsiteX0" fmla="*/ 0 w 2222204"/>
              <a:gd name="connsiteY0" fmla="*/ 0 h 2126512"/>
              <a:gd name="connsiteX1" fmla="*/ 2222204 w 2222204"/>
              <a:gd name="connsiteY1" fmla="*/ 0 h 2126512"/>
              <a:gd name="connsiteX2" fmla="*/ 2222204 w 2222204"/>
              <a:gd name="connsiteY2" fmla="*/ 1493166 h 2126512"/>
              <a:gd name="connsiteX3" fmla="*/ 2025058 w 2222204"/>
              <a:gd name="connsiteY3" fmla="*/ 2126512 h 2126512"/>
              <a:gd name="connsiteX4" fmla="*/ 0 w 2222204"/>
              <a:gd name="connsiteY4" fmla="*/ 2126512 h 212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204" h="2126512">
                <a:moveTo>
                  <a:pt x="0" y="0"/>
                </a:moveTo>
                <a:lnTo>
                  <a:pt x="2222204" y="0"/>
                </a:lnTo>
                <a:lnTo>
                  <a:pt x="2222204" y="1493166"/>
                </a:lnTo>
                <a:lnTo>
                  <a:pt x="2025058" y="2126512"/>
                </a:lnTo>
                <a:lnTo>
                  <a:pt x="0" y="2126512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86347B38-ABDD-4299-81A5-78B890CF7E61}"/>
              </a:ext>
            </a:extLst>
          </p:cNvPr>
          <p:cNvSpPr/>
          <p:nvPr/>
        </p:nvSpPr>
        <p:spPr>
          <a:xfrm>
            <a:off x="733484" y="1685326"/>
            <a:ext cx="2222204" cy="2126512"/>
          </a:xfrm>
          <a:custGeom>
            <a:avLst/>
            <a:gdLst>
              <a:gd name="connsiteX0" fmla="*/ 156296 w 2222204"/>
              <a:gd name="connsiteY0" fmla="*/ 0 h 2126512"/>
              <a:gd name="connsiteX1" fmla="*/ 2222204 w 2222204"/>
              <a:gd name="connsiteY1" fmla="*/ 0 h 2126512"/>
              <a:gd name="connsiteX2" fmla="*/ 2222204 w 2222204"/>
              <a:gd name="connsiteY2" fmla="*/ 2126512 h 2126512"/>
              <a:gd name="connsiteX3" fmla="*/ 0 w 2222204"/>
              <a:gd name="connsiteY3" fmla="*/ 2126512 h 2126512"/>
              <a:gd name="connsiteX4" fmla="*/ 0 w 2222204"/>
              <a:gd name="connsiteY4" fmla="*/ 555627 h 2126512"/>
              <a:gd name="connsiteX5" fmla="*/ 2770 w 2222204"/>
              <a:gd name="connsiteY5" fmla="*/ 598968 h 212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22204" h="2126512">
                <a:moveTo>
                  <a:pt x="156296" y="0"/>
                </a:moveTo>
                <a:lnTo>
                  <a:pt x="2222204" y="0"/>
                </a:lnTo>
                <a:lnTo>
                  <a:pt x="2222204" y="2126512"/>
                </a:lnTo>
                <a:lnTo>
                  <a:pt x="0" y="2126512"/>
                </a:lnTo>
                <a:lnTo>
                  <a:pt x="0" y="555627"/>
                </a:lnTo>
                <a:lnTo>
                  <a:pt x="2770" y="598968"/>
                </a:lnTo>
                <a:close/>
              </a:path>
            </a:pathLst>
          </a:custGeom>
          <a:gradFill flip="none" rotWithShape="1">
            <a:gsLst>
              <a:gs pos="63000">
                <a:schemeClr val="accent3">
                  <a:lumMod val="5000"/>
                  <a:lumOff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83A48281-4852-4B46-B0E1-A9ADBB35C7C5}"/>
              </a:ext>
            </a:extLst>
          </p:cNvPr>
          <p:cNvSpPr/>
          <p:nvPr/>
        </p:nvSpPr>
        <p:spPr>
          <a:xfrm rot="11675477">
            <a:off x="801875" y="1734059"/>
            <a:ext cx="444013" cy="599798"/>
          </a:xfrm>
          <a:custGeom>
            <a:avLst/>
            <a:gdLst>
              <a:gd name="connsiteX0" fmla="*/ 459182 w 459182"/>
              <a:gd name="connsiteY0" fmla="*/ 621301 h 621301"/>
              <a:gd name="connsiteX1" fmla="*/ 456521 w 459182"/>
              <a:gd name="connsiteY1" fmla="*/ 621301 h 621301"/>
              <a:gd name="connsiteX2" fmla="*/ 457329 w 459182"/>
              <a:gd name="connsiteY2" fmla="*/ 619119 h 621301"/>
              <a:gd name="connsiteX3" fmla="*/ 456515 w 459182"/>
              <a:gd name="connsiteY3" fmla="*/ 593364 h 621301"/>
              <a:gd name="connsiteX4" fmla="*/ 153596 w 459182"/>
              <a:gd name="connsiteY4" fmla="*/ 543372 h 621301"/>
              <a:gd name="connsiteX5" fmla="*/ 50382 w 459182"/>
              <a:gd name="connsiteY5" fmla="*/ 580366 h 621301"/>
              <a:gd name="connsiteX6" fmla="*/ 0 w 459182"/>
              <a:gd name="connsiteY6" fmla="*/ 610966 h 621301"/>
              <a:gd name="connsiteX7" fmla="*/ 459182 w 459182"/>
              <a:gd name="connsiteY7" fmla="*/ 0 h 62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82" h="621301">
                <a:moveTo>
                  <a:pt x="459182" y="621301"/>
                </a:moveTo>
                <a:lnTo>
                  <a:pt x="456521" y="621301"/>
                </a:lnTo>
                <a:lnTo>
                  <a:pt x="457329" y="619119"/>
                </a:lnTo>
                <a:cubicBezTo>
                  <a:pt x="458901" y="610322"/>
                  <a:pt x="458683" y="601694"/>
                  <a:pt x="456515" y="593364"/>
                </a:cubicBezTo>
                <a:cubicBezTo>
                  <a:pt x="439166" y="526720"/>
                  <a:pt x="303545" y="504338"/>
                  <a:pt x="153596" y="543372"/>
                </a:cubicBezTo>
                <a:cubicBezTo>
                  <a:pt x="116109" y="553131"/>
                  <a:pt x="81275" y="565804"/>
                  <a:pt x="50382" y="580366"/>
                </a:cubicBezTo>
                <a:lnTo>
                  <a:pt x="0" y="610966"/>
                </a:lnTo>
                <a:lnTo>
                  <a:pt x="459182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rgbClr val="D0D0D0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78B41582-E539-4120-9594-8434C2754F2D}"/>
              </a:ext>
            </a:extLst>
          </p:cNvPr>
          <p:cNvSpPr/>
          <p:nvPr/>
        </p:nvSpPr>
        <p:spPr>
          <a:xfrm rot="973896">
            <a:off x="2583470" y="3231848"/>
            <a:ext cx="562817" cy="749330"/>
          </a:xfrm>
          <a:custGeom>
            <a:avLst/>
            <a:gdLst>
              <a:gd name="connsiteX0" fmla="*/ 459182 w 459182"/>
              <a:gd name="connsiteY0" fmla="*/ 621301 h 621301"/>
              <a:gd name="connsiteX1" fmla="*/ 456521 w 459182"/>
              <a:gd name="connsiteY1" fmla="*/ 621301 h 621301"/>
              <a:gd name="connsiteX2" fmla="*/ 457329 w 459182"/>
              <a:gd name="connsiteY2" fmla="*/ 619119 h 621301"/>
              <a:gd name="connsiteX3" fmla="*/ 456515 w 459182"/>
              <a:gd name="connsiteY3" fmla="*/ 593364 h 621301"/>
              <a:gd name="connsiteX4" fmla="*/ 153596 w 459182"/>
              <a:gd name="connsiteY4" fmla="*/ 543372 h 621301"/>
              <a:gd name="connsiteX5" fmla="*/ 50382 w 459182"/>
              <a:gd name="connsiteY5" fmla="*/ 580366 h 621301"/>
              <a:gd name="connsiteX6" fmla="*/ 0 w 459182"/>
              <a:gd name="connsiteY6" fmla="*/ 610966 h 621301"/>
              <a:gd name="connsiteX7" fmla="*/ 459182 w 459182"/>
              <a:gd name="connsiteY7" fmla="*/ 0 h 62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82" h="621301">
                <a:moveTo>
                  <a:pt x="459182" y="621301"/>
                </a:moveTo>
                <a:lnTo>
                  <a:pt x="456521" y="621301"/>
                </a:lnTo>
                <a:lnTo>
                  <a:pt x="457329" y="619119"/>
                </a:lnTo>
                <a:cubicBezTo>
                  <a:pt x="458901" y="610322"/>
                  <a:pt x="458683" y="601694"/>
                  <a:pt x="456515" y="593364"/>
                </a:cubicBezTo>
                <a:cubicBezTo>
                  <a:pt x="439166" y="526720"/>
                  <a:pt x="303545" y="504338"/>
                  <a:pt x="153596" y="543372"/>
                </a:cubicBezTo>
                <a:cubicBezTo>
                  <a:pt x="116109" y="553131"/>
                  <a:pt x="81275" y="565804"/>
                  <a:pt x="50382" y="580366"/>
                </a:cubicBezTo>
                <a:lnTo>
                  <a:pt x="0" y="610966"/>
                </a:lnTo>
                <a:lnTo>
                  <a:pt x="459182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rgbClr val="D0D0D0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9C6136B-AA3E-4635-BFA7-41671EB697AB}"/>
              </a:ext>
            </a:extLst>
          </p:cNvPr>
          <p:cNvSpPr/>
          <p:nvPr/>
        </p:nvSpPr>
        <p:spPr>
          <a:xfrm>
            <a:off x="1708387" y="1548993"/>
            <a:ext cx="54694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" panose="020B0502040204020203" pitchFamily="34" charset="0"/>
              </a:rPr>
              <a:t>01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8E521B4-05CE-442F-A0A4-7E2B9E96322B}"/>
              </a:ext>
            </a:extLst>
          </p:cNvPr>
          <p:cNvSpPr txBox="1"/>
          <p:nvPr/>
        </p:nvSpPr>
        <p:spPr>
          <a:xfrm>
            <a:off x="685888" y="2183518"/>
            <a:ext cx="23488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rial"/>
                <a:cs typeface="Arial"/>
              </a:rPr>
              <a:t>Utiliza un lenguaje </a:t>
            </a:r>
            <a:r>
              <a:rPr lang="es-ES" sz="2000" b="1" dirty="0">
                <a:latin typeface="Arial"/>
                <a:cs typeface="Arial"/>
              </a:rPr>
              <a:t>cercano</a:t>
            </a:r>
            <a:r>
              <a:rPr lang="es-ES" sz="2000" dirty="0">
                <a:latin typeface="Arial"/>
                <a:cs typeface="Arial"/>
              </a:rPr>
              <a:t>, poniendo en contexto tu contenido</a:t>
            </a:r>
          </a:p>
          <a:p>
            <a:endParaRPr lang="es-ES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FD390858-2F48-4079-865B-BA184B16969E}"/>
              </a:ext>
            </a:extLst>
          </p:cNvPr>
          <p:cNvSpPr/>
          <p:nvPr/>
        </p:nvSpPr>
        <p:spPr>
          <a:xfrm>
            <a:off x="1721326" y="639359"/>
            <a:ext cx="304800" cy="261257"/>
          </a:xfrm>
          <a:prstGeom prst="ellips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89B87D8A-C042-4898-BA8D-CC576F48306A}"/>
              </a:ext>
            </a:extLst>
          </p:cNvPr>
          <p:cNvCxnSpPr>
            <a:stCxn id="40" idx="3"/>
          </p:cNvCxnSpPr>
          <p:nvPr/>
        </p:nvCxnSpPr>
        <p:spPr>
          <a:xfrm flipH="1">
            <a:off x="1314279" y="862356"/>
            <a:ext cx="451684" cy="8229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F4B6F1AB-4C4A-45B2-8800-694C84F6C432}"/>
              </a:ext>
            </a:extLst>
          </p:cNvPr>
          <p:cNvCxnSpPr>
            <a:stCxn id="40" idx="5"/>
          </p:cNvCxnSpPr>
          <p:nvPr/>
        </p:nvCxnSpPr>
        <p:spPr>
          <a:xfrm>
            <a:off x="1981489" y="862356"/>
            <a:ext cx="321439" cy="8229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Forma libre: forma 44">
            <a:extLst>
              <a:ext uri="{FF2B5EF4-FFF2-40B4-BE49-F238E27FC236}">
                <a16:creationId xmlns:a16="http://schemas.microsoft.com/office/drawing/2014/main" id="{4615F954-F7AD-4971-95F7-6CFB30D6A55E}"/>
              </a:ext>
            </a:extLst>
          </p:cNvPr>
          <p:cNvSpPr/>
          <p:nvPr/>
        </p:nvSpPr>
        <p:spPr>
          <a:xfrm>
            <a:off x="6736350" y="1664696"/>
            <a:ext cx="2222204" cy="2126512"/>
          </a:xfrm>
          <a:custGeom>
            <a:avLst/>
            <a:gdLst>
              <a:gd name="connsiteX0" fmla="*/ 0 w 2222204"/>
              <a:gd name="connsiteY0" fmla="*/ 0 h 2126512"/>
              <a:gd name="connsiteX1" fmla="*/ 2222204 w 2222204"/>
              <a:gd name="connsiteY1" fmla="*/ 0 h 2126512"/>
              <a:gd name="connsiteX2" fmla="*/ 2222204 w 2222204"/>
              <a:gd name="connsiteY2" fmla="*/ 1493166 h 2126512"/>
              <a:gd name="connsiteX3" fmla="*/ 2025058 w 2222204"/>
              <a:gd name="connsiteY3" fmla="*/ 2126512 h 2126512"/>
              <a:gd name="connsiteX4" fmla="*/ 0 w 2222204"/>
              <a:gd name="connsiteY4" fmla="*/ 2126512 h 212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204" h="2126512">
                <a:moveTo>
                  <a:pt x="0" y="0"/>
                </a:moveTo>
                <a:lnTo>
                  <a:pt x="2222204" y="0"/>
                </a:lnTo>
                <a:lnTo>
                  <a:pt x="2222204" y="1493166"/>
                </a:lnTo>
                <a:lnTo>
                  <a:pt x="2025058" y="2126512"/>
                </a:lnTo>
                <a:lnTo>
                  <a:pt x="0" y="212651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Forma libre: forma 45">
            <a:extLst>
              <a:ext uri="{FF2B5EF4-FFF2-40B4-BE49-F238E27FC236}">
                <a16:creationId xmlns:a16="http://schemas.microsoft.com/office/drawing/2014/main" id="{6BFFD2A9-EF01-4FE1-B171-A073A99B49F4}"/>
              </a:ext>
            </a:extLst>
          </p:cNvPr>
          <p:cNvSpPr/>
          <p:nvPr/>
        </p:nvSpPr>
        <p:spPr>
          <a:xfrm>
            <a:off x="6452241" y="1513640"/>
            <a:ext cx="2222204" cy="2126512"/>
          </a:xfrm>
          <a:custGeom>
            <a:avLst/>
            <a:gdLst>
              <a:gd name="connsiteX0" fmla="*/ 156296 w 2222204"/>
              <a:gd name="connsiteY0" fmla="*/ 0 h 2126512"/>
              <a:gd name="connsiteX1" fmla="*/ 2222204 w 2222204"/>
              <a:gd name="connsiteY1" fmla="*/ 0 h 2126512"/>
              <a:gd name="connsiteX2" fmla="*/ 2222204 w 2222204"/>
              <a:gd name="connsiteY2" fmla="*/ 2126512 h 2126512"/>
              <a:gd name="connsiteX3" fmla="*/ 0 w 2222204"/>
              <a:gd name="connsiteY3" fmla="*/ 2126512 h 2126512"/>
              <a:gd name="connsiteX4" fmla="*/ 0 w 2222204"/>
              <a:gd name="connsiteY4" fmla="*/ 555627 h 2126512"/>
              <a:gd name="connsiteX5" fmla="*/ 2770 w 2222204"/>
              <a:gd name="connsiteY5" fmla="*/ 598968 h 212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22204" h="2126512">
                <a:moveTo>
                  <a:pt x="156296" y="0"/>
                </a:moveTo>
                <a:lnTo>
                  <a:pt x="2222204" y="0"/>
                </a:lnTo>
                <a:lnTo>
                  <a:pt x="2222204" y="2126512"/>
                </a:lnTo>
                <a:lnTo>
                  <a:pt x="0" y="2126512"/>
                </a:lnTo>
                <a:lnTo>
                  <a:pt x="0" y="555627"/>
                </a:lnTo>
                <a:lnTo>
                  <a:pt x="2770" y="598968"/>
                </a:lnTo>
                <a:close/>
              </a:path>
            </a:pathLst>
          </a:custGeom>
          <a:gradFill flip="none" rotWithShape="1">
            <a:gsLst>
              <a:gs pos="63000">
                <a:schemeClr val="accent3">
                  <a:lumMod val="5000"/>
                  <a:lumOff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Forma libre: forma 46">
            <a:extLst>
              <a:ext uri="{FF2B5EF4-FFF2-40B4-BE49-F238E27FC236}">
                <a16:creationId xmlns:a16="http://schemas.microsoft.com/office/drawing/2014/main" id="{4DC36EC4-AC1E-44F3-A77E-2C36B80A9384}"/>
              </a:ext>
            </a:extLst>
          </p:cNvPr>
          <p:cNvSpPr/>
          <p:nvPr/>
        </p:nvSpPr>
        <p:spPr>
          <a:xfrm rot="11675477">
            <a:off x="6520632" y="1562373"/>
            <a:ext cx="444013" cy="599798"/>
          </a:xfrm>
          <a:custGeom>
            <a:avLst/>
            <a:gdLst>
              <a:gd name="connsiteX0" fmla="*/ 459182 w 459182"/>
              <a:gd name="connsiteY0" fmla="*/ 621301 h 621301"/>
              <a:gd name="connsiteX1" fmla="*/ 456521 w 459182"/>
              <a:gd name="connsiteY1" fmla="*/ 621301 h 621301"/>
              <a:gd name="connsiteX2" fmla="*/ 457329 w 459182"/>
              <a:gd name="connsiteY2" fmla="*/ 619119 h 621301"/>
              <a:gd name="connsiteX3" fmla="*/ 456515 w 459182"/>
              <a:gd name="connsiteY3" fmla="*/ 593364 h 621301"/>
              <a:gd name="connsiteX4" fmla="*/ 153596 w 459182"/>
              <a:gd name="connsiteY4" fmla="*/ 543372 h 621301"/>
              <a:gd name="connsiteX5" fmla="*/ 50382 w 459182"/>
              <a:gd name="connsiteY5" fmla="*/ 580366 h 621301"/>
              <a:gd name="connsiteX6" fmla="*/ 0 w 459182"/>
              <a:gd name="connsiteY6" fmla="*/ 610966 h 621301"/>
              <a:gd name="connsiteX7" fmla="*/ 459182 w 459182"/>
              <a:gd name="connsiteY7" fmla="*/ 0 h 62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82" h="621301">
                <a:moveTo>
                  <a:pt x="459182" y="621301"/>
                </a:moveTo>
                <a:lnTo>
                  <a:pt x="456521" y="621301"/>
                </a:lnTo>
                <a:lnTo>
                  <a:pt x="457329" y="619119"/>
                </a:lnTo>
                <a:cubicBezTo>
                  <a:pt x="458901" y="610322"/>
                  <a:pt x="458683" y="601694"/>
                  <a:pt x="456515" y="593364"/>
                </a:cubicBezTo>
                <a:cubicBezTo>
                  <a:pt x="439166" y="526720"/>
                  <a:pt x="303545" y="504338"/>
                  <a:pt x="153596" y="543372"/>
                </a:cubicBezTo>
                <a:cubicBezTo>
                  <a:pt x="116109" y="553131"/>
                  <a:pt x="81275" y="565804"/>
                  <a:pt x="50382" y="580366"/>
                </a:cubicBezTo>
                <a:lnTo>
                  <a:pt x="0" y="610966"/>
                </a:lnTo>
                <a:lnTo>
                  <a:pt x="459182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rgbClr val="D0D0D0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Forma libre: forma 47">
            <a:extLst>
              <a:ext uri="{FF2B5EF4-FFF2-40B4-BE49-F238E27FC236}">
                <a16:creationId xmlns:a16="http://schemas.microsoft.com/office/drawing/2014/main" id="{8BE8CB68-77D2-42F1-9B5D-952EFC32B8BF}"/>
              </a:ext>
            </a:extLst>
          </p:cNvPr>
          <p:cNvSpPr/>
          <p:nvPr/>
        </p:nvSpPr>
        <p:spPr>
          <a:xfrm rot="973896">
            <a:off x="8302227" y="3060162"/>
            <a:ext cx="562817" cy="749330"/>
          </a:xfrm>
          <a:custGeom>
            <a:avLst/>
            <a:gdLst>
              <a:gd name="connsiteX0" fmla="*/ 459182 w 459182"/>
              <a:gd name="connsiteY0" fmla="*/ 621301 h 621301"/>
              <a:gd name="connsiteX1" fmla="*/ 456521 w 459182"/>
              <a:gd name="connsiteY1" fmla="*/ 621301 h 621301"/>
              <a:gd name="connsiteX2" fmla="*/ 457329 w 459182"/>
              <a:gd name="connsiteY2" fmla="*/ 619119 h 621301"/>
              <a:gd name="connsiteX3" fmla="*/ 456515 w 459182"/>
              <a:gd name="connsiteY3" fmla="*/ 593364 h 621301"/>
              <a:gd name="connsiteX4" fmla="*/ 153596 w 459182"/>
              <a:gd name="connsiteY4" fmla="*/ 543372 h 621301"/>
              <a:gd name="connsiteX5" fmla="*/ 50382 w 459182"/>
              <a:gd name="connsiteY5" fmla="*/ 580366 h 621301"/>
              <a:gd name="connsiteX6" fmla="*/ 0 w 459182"/>
              <a:gd name="connsiteY6" fmla="*/ 610966 h 621301"/>
              <a:gd name="connsiteX7" fmla="*/ 459182 w 459182"/>
              <a:gd name="connsiteY7" fmla="*/ 0 h 62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82" h="621301">
                <a:moveTo>
                  <a:pt x="459182" y="621301"/>
                </a:moveTo>
                <a:lnTo>
                  <a:pt x="456521" y="621301"/>
                </a:lnTo>
                <a:lnTo>
                  <a:pt x="457329" y="619119"/>
                </a:lnTo>
                <a:cubicBezTo>
                  <a:pt x="458901" y="610322"/>
                  <a:pt x="458683" y="601694"/>
                  <a:pt x="456515" y="593364"/>
                </a:cubicBezTo>
                <a:cubicBezTo>
                  <a:pt x="439166" y="526720"/>
                  <a:pt x="303545" y="504338"/>
                  <a:pt x="153596" y="543372"/>
                </a:cubicBezTo>
                <a:cubicBezTo>
                  <a:pt x="116109" y="553131"/>
                  <a:pt x="81275" y="565804"/>
                  <a:pt x="50382" y="580366"/>
                </a:cubicBezTo>
                <a:lnTo>
                  <a:pt x="0" y="610966"/>
                </a:lnTo>
                <a:lnTo>
                  <a:pt x="459182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rgbClr val="D0D0D0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E4910F4F-F8C0-47FA-B76B-B25A8556E780}"/>
              </a:ext>
            </a:extLst>
          </p:cNvPr>
          <p:cNvSpPr/>
          <p:nvPr/>
        </p:nvSpPr>
        <p:spPr>
          <a:xfrm>
            <a:off x="7387069" y="1377307"/>
            <a:ext cx="62709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" panose="020B0502040204020203" pitchFamily="34" charset="0"/>
              </a:rPr>
              <a:t>03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405616B4-D6AD-40D1-A616-16FFF4F33156}"/>
              </a:ext>
            </a:extLst>
          </p:cNvPr>
          <p:cNvSpPr txBox="1"/>
          <p:nvPr/>
        </p:nvSpPr>
        <p:spPr>
          <a:xfrm>
            <a:off x="6420085" y="2352937"/>
            <a:ext cx="234884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Arial"/>
                <a:cs typeface="Arial"/>
              </a:rPr>
              <a:t>Utiliza imágenes y textos cortos</a:t>
            </a:r>
          </a:p>
          <a:p>
            <a:endParaRPr lang="es-ES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7F5FD565-14F5-470E-B96F-D8FF9118D0B5}"/>
              </a:ext>
            </a:extLst>
          </p:cNvPr>
          <p:cNvSpPr/>
          <p:nvPr/>
        </p:nvSpPr>
        <p:spPr>
          <a:xfrm>
            <a:off x="7440083" y="467673"/>
            <a:ext cx="304800" cy="261257"/>
          </a:xfrm>
          <a:prstGeom prst="ellips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11EA36E8-6F95-400F-9855-7F59C72CBA9C}"/>
              </a:ext>
            </a:extLst>
          </p:cNvPr>
          <p:cNvCxnSpPr>
            <a:stCxn id="51" idx="3"/>
          </p:cNvCxnSpPr>
          <p:nvPr/>
        </p:nvCxnSpPr>
        <p:spPr>
          <a:xfrm flipH="1">
            <a:off x="7033036" y="690670"/>
            <a:ext cx="451684" cy="8229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AF7FBC21-4C94-4433-9BB0-27C95B33502C}"/>
              </a:ext>
            </a:extLst>
          </p:cNvPr>
          <p:cNvCxnSpPr>
            <a:stCxn id="51" idx="5"/>
          </p:cNvCxnSpPr>
          <p:nvPr/>
        </p:nvCxnSpPr>
        <p:spPr>
          <a:xfrm>
            <a:off x="7700246" y="690670"/>
            <a:ext cx="321439" cy="8229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Forma libre: forma 54">
            <a:extLst>
              <a:ext uri="{FF2B5EF4-FFF2-40B4-BE49-F238E27FC236}">
                <a16:creationId xmlns:a16="http://schemas.microsoft.com/office/drawing/2014/main" id="{5B8A5AF1-7E4F-43B2-9A31-F87666299F87}"/>
              </a:ext>
            </a:extLst>
          </p:cNvPr>
          <p:cNvSpPr/>
          <p:nvPr/>
        </p:nvSpPr>
        <p:spPr>
          <a:xfrm rot="16200000">
            <a:off x="3666677" y="3605341"/>
            <a:ext cx="2222204" cy="2126512"/>
          </a:xfrm>
          <a:custGeom>
            <a:avLst/>
            <a:gdLst>
              <a:gd name="connsiteX0" fmla="*/ 156296 w 2222204"/>
              <a:gd name="connsiteY0" fmla="*/ 0 h 2126512"/>
              <a:gd name="connsiteX1" fmla="*/ 2222204 w 2222204"/>
              <a:gd name="connsiteY1" fmla="*/ 0 h 2126512"/>
              <a:gd name="connsiteX2" fmla="*/ 2222204 w 2222204"/>
              <a:gd name="connsiteY2" fmla="*/ 2126512 h 2126512"/>
              <a:gd name="connsiteX3" fmla="*/ 0 w 2222204"/>
              <a:gd name="connsiteY3" fmla="*/ 2126512 h 2126512"/>
              <a:gd name="connsiteX4" fmla="*/ 0 w 2222204"/>
              <a:gd name="connsiteY4" fmla="*/ 555627 h 2126512"/>
              <a:gd name="connsiteX5" fmla="*/ 2770 w 2222204"/>
              <a:gd name="connsiteY5" fmla="*/ 598968 h 212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22204" h="2126512">
                <a:moveTo>
                  <a:pt x="156296" y="0"/>
                </a:moveTo>
                <a:lnTo>
                  <a:pt x="2222204" y="0"/>
                </a:lnTo>
                <a:lnTo>
                  <a:pt x="2222204" y="2126512"/>
                </a:lnTo>
                <a:lnTo>
                  <a:pt x="0" y="2126512"/>
                </a:lnTo>
                <a:lnTo>
                  <a:pt x="0" y="555627"/>
                </a:lnTo>
                <a:lnTo>
                  <a:pt x="2770" y="598968"/>
                </a:lnTo>
                <a:close/>
              </a:path>
            </a:pathLst>
          </a:custGeom>
          <a:gradFill flip="none" rotWithShape="1">
            <a:gsLst>
              <a:gs pos="63000">
                <a:srgbClr val="FE3202"/>
              </a:gs>
              <a:gs pos="100000">
                <a:srgbClr val="CB061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73" name="Grupo 72">
            <a:extLst>
              <a:ext uri="{FF2B5EF4-FFF2-40B4-BE49-F238E27FC236}">
                <a16:creationId xmlns:a16="http://schemas.microsoft.com/office/drawing/2014/main" id="{FBBE1A12-0C7E-4629-B953-6D537F28122B}"/>
              </a:ext>
            </a:extLst>
          </p:cNvPr>
          <p:cNvGrpSpPr/>
          <p:nvPr/>
        </p:nvGrpSpPr>
        <p:grpSpPr>
          <a:xfrm rot="16200000">
            <a:off x="3893017" y="3331153"/>
            <a:ext cx="2108917" cy="2301489"/>
            <a:chOff x="3982089" y="3260183"/>
            <a:chExt cx="2222204" cy="2157247"/>
          </a:xfrm>
        </p:grpSpPr>
        <p:sp>
          <p:nvSpPr>
            <p:cNvPr id="54" name="Forma libre: forma 53">
              <a:extLst>
                <a:ext uri="{FF2B5EF4-FFF2-40B4-BE49-F238E27FC236}">
                  <a16:creationId xmlns:a16="http://schemas.microsoft.com/office/drawing/2014/main" id="{2996277D-4276-46FE-AB73-96DF959EEE66}"/>
                </a:ext>
              </a:extLst>
            </p:cNvPr>
            <p:cNvSpPr/>
            <p:nvPr/>
          </p:nvSpPr>
          <p:spPr>
            <a:xfrm>
              <a:off x="3982089" y="3260183"/>
              <a:ext cx="2222204" cy="2126512"/>
            </a:xfrm>
            <a:custGeom>
              <a:avLst/>
              <a:gdLst>
                <a:gd name="connsiteX0" fmla="*/ 0 w 2222204"/>
                <a:gd name="connsiteY0" fmla="*/ 0 h 2126512"/>
                <a:gd name="connsiteX1" fmla="*/ 2222204 w 2222204"/>
                <a:gd name="connsiteY1" fmla="*/ 0 h 2126512"/>
                <a:gd name="connsiteX2" fmla="*/ 2222204 w 2222204"/>
                <a:gd name="connsiteY2" fmla="*/ 1493166 h 2126512"/>
                <a:gd name="connsiteX3" fmla="*/ 2025058 w 2222204"/>
                <a:gd name="connsiteY3" fmla="*/ 2126512 h 2126512"/>
                <a:gd name="connsiteX4" fmla="*/ 0 w 2222204"/>
                <a:gd name="connsiteY4" fmla="*/ 2126512 h 212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204" h="2126512">
                  <a:moveTo>
                    <a:pt x="0" y="0"/>
                  </a:moveTo>
                  <a:lnTo>
                    <a:pt x="2222204" y="0"/>
                  </a:lnTo>
                  <a:lnTo>
                    <a:pt x="2222204" y="1493166"/>
                  </a:lnTo>
                  <a:lnTo>
                    <a:pt x="2025058" y="2126512"/>
                  </a:lnTo>
                  <a:lnTo>
                    <a:pt x="0" y="2126512"/>
                  </a:lnTo>
                  <a:close/>
                </a:path>
              </a:pathLst>
            </a:custGeom>
            <a:gradFill>
              <a:gsLst>
                <a:gs pos="0">
                  <a:srgbClr val="F1F1F1"/>
                </a:gs>
                <a:gs pos="50000">
                  <a:srgbClr val="F3F3F3"/>
                </a:gs>
                <a:gs pos="100000">
                  <a:srgbClr val="FAFAFA"/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57" name="Forma libre: forma 56">
              <a:extLst>
                <a:ext uri="{FF2B5EF4-FFF2-40B4-BE49-F238E27FC236}">
                  <a16:creationId xmlns:a16="http://schemas.microsoft.com/office/drawing/2014/main" id="{132D365F-DEE4-463D-A515-0CCF2F0847D0}"/>
                </a:ext>
              </a:extLst>
            </p:cNvPr>
            <p:cNvSpPr/>
            <p:nvPr/>
          </p:nvSpPr>
          <p:spPr>
            <a:xfrm rot="973896">
              <a:off x="5534961" y="4668100"/>
              <a:ext cx="562817" cy="749330"/>
            </a:xfrm>
            <a:custGeom>
              <a:avLst/>
              <a:gdLst>
                <a:gd name="connsiteX0" fmla="*/ 459182 w 459182"/>
                <a:gd name="connsiteY0" fmla="*/ 621301 h 621301"/>
                <a:gd name="connsiteX1" fmla="*/ 456521 w 459182"/>
                <a:gd name="connsiteY1" fmla="*/ 621301 h 621301"/>
                <a:gd name="connsiteX2" fmla="*/ 457329 w 459182"/>
                <a:gd name="connsiteY2" fmla="*/ 619119 h 621301"/>
                <a:gd name="connsiteX3" fmla="*/ 456515 w 459182"/>
                <a:gd name="connsiteY3" fmla="*/ 593364 h 621301"/>
                <a:gd name="connsiteX4" fmla="*/ 153596 w 459182"/>
                <a:gd name="connsiteY4" fmla="*/ 543372 h 621301"/>
                <a:gd name="connsiteX5" fmla="*/ 50382 w 459182"/>
                <a:gd name="connsiteY5" fmla="*/ 580366 h 621301"/>
                <a:gd name="connsiteX6" fmla="*/ 0 w 459182"/>
                <a:gd name="connsiteY6" fmla="*/ 610966 h 621301"/>
                <a:gd name="connsiteX7" fmla="*/ 459182 w 459182"/>
                <a:gd name="connsiteY7" fmla="*/ 0 h 62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182" h="621301">
                  <a:moveTo>
                    <a:pt x="459182" y="621301"/>
                  </a:moveTo>
                  <a:lnTo>
                    <a:pt x="456521" y="621301"/>
                  </a:lnTo>
                  <a:lnTo>
                    <a:pt x="457329" y="619119"/>
                  </a:lnTo>
                  <a:cubicBezTo>
                    <a:pt x="458901" y="610322"/>
                    <a:pt x="458683" y="601694"/>
                    <a:pt x="456515" y="593364"/>
                  </a:cubicBezTo>
                  <a:cubicBezTo>
                    <a:pt x="439166" y="526720"/>
                    <a:pt x="303545" y="504338"/>
                    <a:pt x="153596" y="543372"/>
                  </a:cubicBezTo>
                  <a:cubicBezTo>
                    <a:pt x="116109" y="553131"/>
                    <a:pt x="81275" y="565804"/>
                    <a:pt x="50382" y="580366"/>
                  </a:cubicBezTo>
                  <a:lnTo>
                    <a:pt x="0" y="610966"/>
                  </a:lnTo>
                  <a:lnTo>
                    <a:pt x="45918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100000">
                  <a:srgbClr val="D0D0D0"/>
                </a:gs>
              </a:gsLst>
              <a:lin ang="6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56" name="Forma libre: forma 55">
            <a:extLst>
              <a:ext uri="{FF2B5EF4-FFF2-40B4-BE49-F238E27FC236}">
                <a16:creationId xmlns:a16="http://schemas.microsoft.com/office/drawing/2014/main" id="{505059B9-8FA8-4413-8304-39D16DAD630B}"/>
              </a:ext>
            </a:extLst>
          </p:cNvPr>
          <p:cNvSpPr/>
          <p:nvPr/>
        </p:nvSpPr>
        <p:spPr>
          <a:xfrm rot="6275477">
            <a:off x="3785909" y="5155852"/>
            <a:ext cx="444013" cy="599798"/>
          </a:xfrm>
          <a:custGeom>
            <a:avLst/>
            <a:gdLst>
              <a:gd name="connsiteX0" fmla="*/ 459182 w 459182"/>
              <a:gd name="connsiteY0" fmla="*/ 621301 h 621301"/>
              <a:gd name="connsiteX1" fmla="*/ 456521 w 459182"/>
              <a:gd name="connsiteY1" fmla="*/ 621301 h 621301"/>
              <a:gd name="connsiteX2" fmla="*/ 457329 w 459182"/>
              <a:gd name="connsiteY2" fmla="*/ 619119 h 621301"/>
              <a:gd name="connsiteX3" fmla="*/ 456515 w 459182"/>
              <a:gd name="connsiteY3" fmla="*/ 593364 h 621301"/>
              <a:gd name="connsiteX4" fmla="*/ 153596 w 459182"/>
              <a:gd name="connsiteY4" fmla="*/ 543372 h 621301"/>
              <a:gd name="connsiteX5" fmla="*/ 50382 w 459182"/>
              <a:gd name="connsiteY5" fmla="*/ 580366 h 621301"/>
              <a:gd name="connsiteX6" fmla="*/ 0 w 459182"/>
              <a:gd name="connsiteY6" fmla="*/ 610966 h 621301"/>
              <a:gd name="connsiteX7" fmla="*/ 459182 w 459182"/>
              <a:gd name="connsiteY7" fmla="*/ 0 h 62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82" h="621301">
                <a:moveTo>
                  <a:pt x="459182" y="621301"/>
                </a:moveTo>
                <a:lnTo>
                  <a:pt x="456521" y="621301"/>
                </a:lnTo>
                <a:lnTo>
                  <a:pt x="457329" y="619119"/>
                </a:lnTo>
                <a:cubicBezTo>
                  <a:pt x="458901" y="610322"/>
                  <a:pt x="458683" y="601694"/>
                  <a:pt x="456515" y="593364"/>
                </a:cubicBezTo>
                <a:cubicBezTo>
                  <a:pt x="439166" y="526720"/>
                  <a:pt x="303545" y="504338"/>
                  <a:pt x="153596" y="543372"/>
                </a:cubicBezTo>
                <a:cubicBezTo>
                  <a:pt x="116109" y="553131"/>
                  <a:pt x="81275" y="565804"/>
                  <a:pt x="50382" y="580366"/>
                </a:cubicBezTo>
                <a:lnTo>
                  <a:pt x="0" y="610966"/>
                </a:lnTo>
                <a:lnTo>
                  <a:pt x="459182" y="0"/>
                </a:lnTo>
                <a:close/>
              </a:path>
            </a:pathLst>
          </a:custGeom>
          <a:gradFill flip="none" rotWithShape="1">
            <a:gsLst>
              <a:gs pos="0">
                <a:srgbClr val="E9E9E9"/>
              </a:gs>
              <a:gs pos="100000">
                <a:srgbClr val="D0D0D0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A0FBA4C4-4A98-4173-BAA5-8CDBDEEFFF4F}"/>
              </a:ext>
            </a:extLst>
          </p:cNvPr>
          <p:cNvSpPr/>
          <p:nvPr/>
        </p:nvSpPr>
        <p:spPr>
          <a:xfrm>
            <a:off x="4458276" y="3373282"/>
            <a:ext cx="62228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" panose="020B0502040204020203" pitchFamily="34" charset="0"/>
              </a:rPr>
              <a:t>02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3769F03C-0DE5-4B25-9057-06EAB9CC29A2}"/>
              </a:ext>
            </a:extLst>
          </p:cNvPr>
          <p:cNvSpPr txBox="1"/>
          <p:nvPr/>
        </p:nvSpPr>
        <p:spPr>
          <a:xfrm>
            <a:off x="3648093" y="4203713"/>
            <a:ext cx="23488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Arial"/>
                <a:cs typeface="Arial"/>
              </a:rPr>
              <a:t>Cuenta una </a:t>
            </a:r>
            <a:r>
              <a:rPr lang="es-ES" sz="2000" b="1" dirty="0">
                <a:latin typeface="Arial"/>
                <a:cs typeface="Arial"/>
              </a:rPr>
              <a:t>historia</a:t>
            </a:r>
            <a:r>
              <a:rPr lang="es-ES" sz="2000" dirty="0">
                <a:latin typeface="Arial"/>
                <a:cs typeface="Arial"/>
              </a:rPr>
              <a:t> que emocione</a:t>
            </a:r>
          </a:p>
          <a:p>
            <a:pPr algn="ctr"/>
            <a:endParaRPr lang="es-ES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DEB2B920-C0F4-4D90-8DBD-AF6A1F3FE9A9}"/>
              </a:ext>
            </a:extLst>
          </p:cNvPr>
          <p:cNvSpPr/>
          <p:nvPr/>
        </p:nvSpPr>
        <p:spPr>
          <a:xfrm>
            <a:off x="4641354" y="2396560"/>
            <a:ext cx="304800" cy="261257"/>
          </a:xfrm>
          <a:prstGeom prst="ellips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2544486C-AF9E-4463-8E9C-D5D37AE8895D}"/>
              </a:ext>
            </a:extLst>
          </p:cNvPr>
          <p:cNvCxnSpPr>
            <a:stCxn id="60" idx="3"/>
          </p:cNvCxnSpPr>
          <p:nvPr/>
        </p:nvCxnSpPr>
        <p:spPr>
          <a:xfrm flipH="1">
            <a:off x="4234307" y="2619557"/>
            <a:ext cx="451684" cy="8229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ABBEBDE5-CDEB-4C6E-B13B-ED9C06F8B51F}"/>
              </a:ext>
            </a:extLst>
          </p:cNvPr>
          <p:cNvCxnSpPr>
            <a:stCxn id="60" idx="5"/>
          </p:cNvCxnSpPr>
          <p:nvPr/>
        </p:nvCxnSpPr>
        <p:spPr>
          <a:xfrm>
            <a:off x="4901517" y="2619557"/>
            <a:ext cx="321439" cy="8229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Forma libre: forma 62">
            <a:extLst>
              <a:ext uri="{FF2B5EF4-FFF2-40B4-BE49-F238E27FC236}">
                <a16:creationId xmlns:a16="http://schemas.microsoft.com/office/drawing/2014/main" id="{80A9F2C7-CAA3-46C8-977F-F9B8F93EFB4E}"/>
              </a:ext>
            </a:extLst>
          </p:cNvPr>
          <p:cNvSpPr/>
          <p:nvPr/>
        </p:nvSpPr>
        <p:spPr>
          <a:xfrm>
            <a:off x="9652982" y="3398598"/>
            <a:ext cx="2222204" cy="2126512"/>
          </a:xfrm>
          <a:custGeom>
            <a:avLst/>
            <a:gdLst>
              <a:gd name="connsiteX0" fmla="*/ 0 w 2222204"/>
              <a:gd name="connsiteY0" fmla="*/ 0 h 2126512"/>
              <a:gd name="connsiteX1" fmla="*/ 2222204 w 2222204"/>
              <a:gd name="connsiteY1" fmla="*/ 0 h 2126512"/>
              <a:gd name="connsiteX2" fmla="*/ 2222204 w 2222204"/>
              <a:gd name="connsiteY2" fmla="*/ 1493166 h 2126512"/>
              <a:gd name="connsiteX3" fmla="*/ 2025058 w 2222204"/>
              <a:gd name="connsiteY3" fmla="*/ 2126512 h 2126512"/>
              <a:gd name="connsiteX4" fmla="*/ 0 w 2222204"/>
              <a:gd name="connsiteY4" fmla="*/ 2126512 h 212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204" h="2126512">
                <a:moveTo>
                  <a:pt x="0" y="0"/>
                </a:moveTo>
                <a:lnTo>
                  <a:pt x="2222204" y="0"/>
                </a:lnTo>
                <a:lnTo>
                  <a:pt x="2222204" y="1493166"/>
                </a:lnTo>
                <a:lnTo>
                  <a:pt x="2025058" y="2126512"/>
                </a:lnTo>
                <a:lnTo>
                  <a:pt x="0" y="212651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75000"/>
                </a:schemeClr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Forma libre: forma 63">
            <a:extLst>
              <a:ext uri="{FF2B5EF4-FFF2-40B4-BE49-F238E27FC236}">
                <a16:creationId xmlns:a16="http://schemas.microsoft.com/office/drawing/2014/main" id="{933BCC8F-7748-4DC5-9DC8-2845C8E0894A}"/>
              </a:ext>
            </a:extLst>
          </p:cNvPr>
          <p:cNvSpPr/>
          <p:nvPr/>
        </p:nvSpPr>
        <p:spPr>
          <a:xfrm>
            <a:off x="9368873" y="3247542"/>
            <a:ext cx="2222204" cy="2126512"/>
          </a:xfrm>
          <a:custGeom>
            <a:avLst/>
            <a:gdLst>
              <a:gd name="connsiteX0" fmla="*/ 156296 w 2222204"/>
              <a:gd name="connsiteY0" fmla="*/ 0 h 2126512"/>
              <a:gd name="connsiteX1" fmla="*/ 2222204 w 2222204"/>
              <a:gd name="connsiteY1" fmla="*/ 0 h 2126512"/>
              <a:gd name="connsiteX2" fmla="*/ 2222204 w 2222204"/>
              <a:gd name="connsiteY2" fmla="*/ 2126512 h 2126512"/>
              <a:gd name="connsiteX3" fmla="*/ 0 w 2222204"/>
              <a:gd name="connsiteY3" fmla="*/ 2126512 h 2126512"/>
              <a:gd name="connsiteX4" fmla="*/ 0 w 2222204"/>
              <a:gd name="connsiteY4" fmla="*/ 555627 h 2126512"/>
              <a:gd name="connsiteX5" fmla="*/ 2770 w 2222204"/>
              <a:gd name="connsiteY5" fmla="*/ 598968 h 212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22204" h="2126512">
                <a:moveTo>
                  <a:pt x="156296" y="0"/>
                </a:moveTo>
                <a:lnTo>
                  <a:pt x="2222204" y="0"/>
                </a:lnTo>
                <a:lnTo>
                  <a:pt x="2222204" y="2126512"/>
                </a:lnTo>
                <a:lnTo>
                  <a:pt x="0" y="2126512"/>
                </a:lnTo>
                <a:lnTo>
                  <a:pt x="0" y="555627"/>
                </a:lnTo>
                <a:lnTo>
                  <a:pt x="2770" y="598968"/>
                </a:lnTo>
                <a:close/>
              </a:path>
            </a:pathLst>
          </a:custGeom>
          <a:gradFill flip="none" rotWithShape="1">
            <a:gsLst>
              <a:gs pos="63000">
                <a:schemeClr val="accent3">
                  <a:lumMod val="5000"/>
                  <a:lumOff val="95000"/>
                </a:schemeClr>
              </a:gs>
              <a:gs pos="100000">
                <a:schemeClr val="bg2">
                  <a:lumMod val="9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Forma libre: forma 64">
            <a:extLst>
              <a:ext uri="{FF2B5EF4-FFF2-40B4-BE49-F238E27FC236}">
                <a16:creationId xmlns:a16="http://schemas.microsoft.com/office/drawing/2014/main" id="{8A7C7BF0-3BA5-4F61-9AD3-A93A4D051B5C}"/>
              </a:ext>
            </a:extLst>
          </p:cNvPr>
          <p:cNvSpPr/>
          <p:nvPr/>
        </p:nvSpPr>
        <p:spPr>
          <a:xfrm rot="11675477">
            <a:off x="9437264" y="3296275"/>
            <a:ext cx="444013" cy="599798"/>
          </a:xfrm>
          <a:custGeom>
            <a:avLst/>
            <a:gdLst>
              <a:gd name="connsiteX0" fmla="*/ 459182 w 459182"/>
              <a:gd name="connsiteY0" fmla="*/ 621301 h 621301"/>
              <a:gd name="connsiteX1" fmla="*/ 456521 w 459182"/>
              <a:gd name="connsiteY1" fmla="*/ 621301 h 621301"/>
              <a:gd name="connsiteX2" fmla="*/ 457329 w 459182"/>
              <a:gd name="connsiteY2" fmla="*/ 619119 h 621301"/>
              <a:gd name="connsiteX3" fmla="*/ 456515 w 459182"/>
              <a:gd name="connsiteY3" fmla="*/ 593364 h 621301"/>
              <a:gd name="connsiteX4" fmla="*/ 153596 w 459182"/>
              <a:gd name="connsiteY4" fmla="*/ 543372 h 621301"/>
              <a:gd name="connsiteX5" fmla="*/ 50382 w 459182"/>
              <a:gd name="connsiteY5" fmla="*/ 580366 h 621301"/>
              <a:gd name="connsiteX6" fmla="*/ 0 w 459182"/>
              <a:gd name="connsiteY6" fmla="*/ 610966 h 621301"/>
              <a:gd name="connsiteX7" fmla="*/ 459182 w 459182"/>
              <a:gd name="connsiteY7" fmla="*/ 0 h 62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82" h="621301">
                <a:moveTo>
                  <a:pt x="459182" y="621301"/>
                </a:moveTo>
                <a:lnTo>
                  <a:pt x="456521" y="621301"/>
                </a:lnTo>
                <a:lnTo>
                  <a:pt x="457329" y="619119"/>
                </a:lnTo>
                <a:cubicBezTo>
                  <a:pt x="458901" y="610322"/>
                  <a:pt x="458683" y="601694"/>
                  <a:pt x="456515" y="593364"/>
                </a:cubicBezTo>
                <a:cubicBezTo>
                  <a:pt x="439166" y="526720"/>
                  <a:pt x="303545" y="504338"/>
                  <a:pt x="153596" y="543372"/>
                </a:cubicBezTo>
                <a:cubicBezTo>
                  <a:pt x="116109" y="553131"/>
                  <a:pt x="81275" y="565804"/>
                  <a:pt x="50382" y="580366"/>
                </a:cubicBezTo>
                <a:lnTo>
                  <a:pt x="0" y="610966"/>
                </a:lnTo>
                <a:lnTo>
                  <a:pt x="459182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rgbClr val="D0D0D0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Forma libre: forma 65">
            <a:extLst>
              <a:ext uri="{FF2B5EF4-FFF2-40B4-BE49-F238E27FC236}">
                <a16:creationId xmlns:a16="http://schemas.microsoft.com/office/drawing/2014/main" id="{D8A8D1E8-FC07-4041-8672-269DCCBFC7A1}"/>
              </a:ext>
            </a:extLst>
          </p:cNvPr>
          <p:cNvSpPr/>
          <p:nvPr/>
        </p:nvSpPr>
        <p:spPr>
          <a:xfrm rot="973896">
            <a:off x="11218859" y="4794064"/>
            <a:ext cx="562817" cy="749330"/>
          </a:xfrm>
          <a:custGeom>
            <a:avLst/>
            <a:gdLst>
              <a:gd name="connsiteX0" fmla="*/ 459182 w 459182"/>
              <a:gd name="connsiteY0" fmla="*/ 621301 h 621301"/>
              <a:gd name="connsiteX1" fmla="*/ 456521 w 459182"/>
              <a:gd name="connsiteY1" fmla="*/ 621301 h 621301"/>
              <a:gd name="connsiteX2" fmla="*/ 457329 w 459182"/>
              <a:gd name="connsiteY2" fmla="*/ 619119 h 621301"/>
              <a:gd name="connsiteX3" fmla="*/ 456515 w 459182"/>
              <a:gd name="connsiteY3" fmla="*/ 593364 h 621301"/>
              <a:gd name="connsiteX4" fmla="*/ 153596 w 459182"/>
              <a:gd name="connsiteY4" fmla="*/ 543372 h 621301"/>
              <a:gd name="connsiteX5" fmla="*/ 50382 w 459182"/>
              <a:gd name="connsiteY5" fmla="*/ 580366 h 621301"/>
              <a:gd name="connsiteX6" fmla="*/ 0 w 459182"/>
              <a:gd name="connsiteY6" fmla="*/ 610966 h 621301"/>
              <a:gd name="connsiteX7" fmla="*/ 459182 w 459182"/>
              <a:gd name="connsiteY7" fmla="*/ 0 h 62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82" h="621301">
                <a:moveTo>
                  <a:pt x="459182" y="621301"/>
                </a:moveTo>
                <a:lnTo>
                  <a:pt x="456521" y="621301"/>
                </a:lnTo>
                <a:lnTo>
                  <a:pt x="457329" y="619119"/>
                </a:lnTo>
                <a:cubicBezTo>
                  <a:pt x="458901" y="610322"/>
                  <a:pt x="458683" y="601694"/>
                  <a:pt x="456515" y="593364"/>
                </a:cubicBezTo>
                <a:cubicBezTo>
                  <a:pt x="439166" y="526720"/>
                  <a:pt x="303545" y="504338"/>
                  <a:pt x="153596" y="543372"/>
                </a:cubicBezTo>
                <a:cubicBezTo>
                  <a:pt x="116109" y="553131"/>
                  <a:pt x="81275" y="565804"/>
                  <a:pt x="50382" y="580366"/>
                </a:cubicBezTo>
                <a:lnTo>
                  <a:pt x="0" y="610966"/>
                </a:lnTo>
                <a:lnTo>
                  <a:pt x="459182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rgbClr val="D0D0D0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C616D7DA-6A73-4901-A87D-5E96E69C59CB}"/>
              </a:ext>
            </a:extLst>
          </p:cNvPr>
          <p:cNvSpPr/>
          <p:nvPr/>
        </p:nvSpPr>
        <p:spPr>
          <a:xfrm>
            <a:off x="10343776" y="3111209"/>
            <a:ext cx="54694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" panose="020B0502040204020203" pitchFamily="34" charset="0"/>
              </a:rPr>
              <a:t>01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E835B2EA-31BF-45EA-9475-3E9F69C2A9D1}"/>
              </a:ext>
            </a:extLst>
          </p:cNvPr>
          <p:cNvSpPr txBox="1"/>
          <p:nvPr/>
        </p:nvSpPr>
        <p:spPr>
          <a:xfrm>
            <a:off x="9321277" y="3745734"/>
            <a:ext cx="234884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rial"/>
                <a:cs typeface="Arial"/>
              </a:rPr>
              <a:t>Transmite energía y  actitud positiva</a:t>
            </a:r>
          </a:p>
          <a:p>
            <a:endParaRPr lang="es-ES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A5893F17-9F47-4C46-B925-F83034693281}"/>
              </a:ext>
            </a:extLst>
          </p:cNvPr>
          <p:cNvSpPr/>
          <p:nvPr/>
        </p:nvSpPr>
        <p:spPr>
          <a:xfrm>
            <a:off x="10356715" y="2201575"/>
            <a:ext cx="304800" cy="261257"/>
          </a:xfrm>
          <a:prstGeom prst="ellips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94D5935A-D632-4986-B911-68C81E05EE45}"/>
              </a:ext>
            </a:extLst>
          </p:cNvPr>
          <p:cNvCxnSpPr>
            <a:stCxn id="69" idx="3"/>
          </p:cNvCxnSpPr>
          <p:nvPr/>
        </p:nvCxnSpPr>
        <p:spPr>
          <a:xfrm flipH="1">
            <a:off x="9949668" y="2424572"/>
            <a:ext cx="451684" cy="8229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45B5DA08-D5D3-4899-8A6F-8D5BF6D4E04A}"/>
              </a:ext>
            </a:extLst>
          </p:cNvPr>
          <p:cNvCxnSpPr>
            <a:stCxn id="69" idx="5"/>
          </p:cNvCxnSpPr>
          <p:nvPr/>
        </p:nvCxnSpPr>
        <p:spPr>
          <a:xfrm>
            <a:off x="10616878" y="2424572"/>
            <a:ext cx="321439" cy="8229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6211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EABFF9D-3696-4251-8A3B-3989CF1BBC62}"/>
              </a:ext>
            </a:extLst>
          </p:cNvPr>
          <p:cNvSpPr txBox="1"/>
          <p:nvPr/>
        </p:nvSpPr>
        <p:spPr>
          <a:xfrm>
            <a:off x="1574357" y="2334975"/>
            <a:ext cx="932688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>
                <a:latin typeface="Arial"/>
                <a:cs typeface="Arial"/>
              </a:rPr>
              <a:t>Se </a:t>
            </a:r>
            <a:r>
              <a:rPr lang="es-ES" b="1">
                <a:latin typeface="Arial"/>
                <a:cs typeface="Arial"/>
              </a:rPr>
              <a:t>dialogante </a:t>
            </a:r>
            <a:r>
              <a:rPr lang="es-ES">
                <a:latin typeface="Arial"/>
                <a:cs typeface="Arial"/>
              </a:rPr>
              <a:t>y con un lenguaje </a:t>
            </a:r>
            <a:r>
              <a:rPr lang="es-ES" b="1">
                <a:latin typeface="Arial"/>
                <a:cs typeface="Arial"/>
              </a:rPr>
              <a:t>sencillo</a:t>
            </a:r>
            <a:r>
              <a:rPr lang="es-ES">
                <a:latin typeface="Arial"/>
                <a:cs typeface="Arial"/>
              </a:rPr>
              <a:t>. Esto llevará mayor confianza al público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>
                <a:latin typeface="Arial"/>
                <a:cs typeface="Arial"/>
              </a:rPr>
              <a:t>No leas</a:t>
            </a:r>
            <a:r>
              <a:rPr lang="es-ES">
                <a:latin typeface="Arial"/>
                <a:cs typeface="Arial"/>
              </a:rPr>
              <a:t> demasiado las diapositivas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>
                <a:latin typeface="Arial"/>
                <a:cs typeface="Arial"/>
              </a:rPr>
              <a:t>Capta la atención del público a través  de la imágenes y textos cortos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>
                <a:latin typeface="Arial"/>
                <a:cs typeface="Arial"/>
              </a:rPr>
              <a:t>Transmite </a:t>
            </a:r>
            <a:r>
              <a:rPr lang="es-ES" b="1">
                <a:latin typeface="Arial"/>
                <a:cs typeface="Arial"/>
              </a:rPr>
              <a:t>energía </a:t>
            </a:r>
            <a:r>
              <a:rPr lang="es-ES">
                <a:latin typeface="Arial"/>
                <a:cs typeface="Arial"/>
              </a:rPr>
              <a:t>y actitud </a:t>
            </a:r>
            <a:r>
              <a:rPr lang="es-ES" b="1">
                <a:latin typeface="Arial"/>
                <a:cs typeface="Arial"/>
              </a:rPr>
              <a:t>positiva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6DFE26-1444-481F-B475-AF07FE233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618" y="4178814"/>
            <a:ext cx="5057143" cy="22952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6B4607-8AAB-3939-EF87-ECB563BB0DD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FE42E7-ACAD-B18C-8FBE-38BDDE20E26A}"/>
              </a:ext>
            </a:extLst>
          </p:cNvPr>
          <p:cNvSpPr txBox="1"/>
          <p:nvPr/>
        </p:nvSpPr>
        <p:spPr>
          <a:xfrm>
            <a:off x="4766290" y="363075"/>
            <a:ext cx="35004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Interactuar</a:t>
            </a:r>
            <a:r>
              <a:rPr lang="en-US" b="1" dirty="0">
                <a:latin typeface="Arial"/>
                <a:cs typeface="Arial"/>
              </a:rPr>
              <a:t> con el </a:t>
            </a:r>
            <a:r>
              <a:rPr lang="en-US" b="1" dirty="0" err="1">
                <a:latin typeface="Arial"/>
                <a:cs typeface="Arial"/>
              </a:rPr>
              <a:t>público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01554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EABFF9D-3696-4251-8A3B-3989CF1BBC62}"/>
              </a:ext>
            </a:extLst>
          </p:cNvPr>
          <p:cNvSpPr txBox="1"/>
          <p:nvPr/>
        </p:nvSpPr>
        <p:spPr>
          <a:xfrm>
            <a:off x="1574357" y="2334975"/>
            <a:ext cx="932688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>
                <a:latin typeface="Arial"/>
                <a:cs typeface="Arial"/>
              </a:rPr>
              <a:t>Se </a:t>
            </a:r>
            <a:r>
              <a:rPr lang="es-ES" b="1">
                <a:latin typeface="Arial"/>
                <a:cs typeface="Arial"/>
              </a:rPr>
              <a:t>dialogante </a:t>
            </a:r>
            <a:r>
              <a:rPr lang="es-ES">
                <a:latin typeface="Arial"/>
                <a:cs typeface="Arial"/>
              </a:rPr>
              <a:t>y con un lenguaje </a:t>
            </a:r>
            <a:r>
              <a:rPr lang="es-ES" b="1">
                <a:latin typeface="Arial"/>
                <a:cs typeface="Arial"/>
              </a:rPr>
              <a:t>sencillo</a:t>
            </a:r>
            <a:r>
              <a:rPr lang="es-ES">
                <a:latin typeface="Arial"/>
                <a:cs typeface="Arial"/>
              </a:rPr>
              <a:t>. Esto llevará mayor confianza al público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>
                <a:latin typeface="Arial"/>
                <a:cs typeface="Arial"/>
              </a:rPr>
              <a:t>No leas</a:t>
            </a:r>
            <a:r>
              <a:rPr lang="es-ES">
                <a:latin typeface="Arial"/>
                <a:cs typeface="Arial"/>
              </a:rPr>
              <a:t> demasiado las diapositivas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>
                <a:latin typeface="Arial"/>
                <a:cs typeface="Arial"/>
              </a:rPr>
              <a:t>Capta la atención del público a través  de la imágenes y textos cortos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>
                <a:latin typeface="Arial"/>
                <a:cs typeface="Arial"/>
              </a:rPr>
              <a:t>Transmite </a:t>
            </a:r>
            <a:r>
              <a:rPr lang="es-ES" b="1">
                <a:latin typeface="Arial"/>
                <a:cs typeface="Arial"/>
              </a:rPr>
              <a:t>energía </a:t>
            </a:r>
            <a:r>
              <a:rPr lang="es-ES">
                <a:latin typeface="Arial"/>
                <a:cs typeface="Arial"/>
              </a:rPr>
              <a:t>y actitud </a:t>
            </a:r>
            <a:r>
              <a:rPr lang="es-ES" b="1">
                <a:latin typeface="Arial"/>
                <a:cs typeface="Arial"/>
              </a:rPr>
              <a:t>positiva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6DFE26-1444-481F-B475-AF07FE233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618" y="4178814"/>
            <a:ext cx="5057143" cy="22952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6B4607-8AAB-3939-EF87-ECB563BB0DD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FE42E7-ACAD-B18C-8FBE-38BDDE20E26A}"/>
              </a:ext>
            </a:extLst>
          </p:cNvPr>
          <p:cNvSpPr txBox="1"/>
          <p:nvPr/>
        </p:nvSpPr>
        <p:spPr>
          <a:xfrm>
            <a:off x="4766290" y="363075"/>
            <a:ext cx="35004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Interactuar</a:t>
            </a:r>
            <a:r>
              <a:rPr lang="en-US" b="1" dirty="0">
                <a:latin typeface="Arial"/>
                <a:cs typeface="Arial"/>
              </a:rPr>
              <a:t> con el </a:t>
            </a:r>
            <a:r>
              <a:rPr lang="en-US" b="1" dirty="0" err="1">
                <a:latin typeface="Arial"/>
                <a:cs typeface="Arial"/>
              </a:rPr>
              <a:t>público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83815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E1DC6B1-BE0E-4F3D-8DC2-BEBEEDD62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CCD8893-609E-4078-85FC-3D46D5F9B9B6}"/>
              </a:ext>
            </a:extLst>
          </p:cNvPr>
          <p:cNvSpPr txBox="1"/>
          <p:nvPr/>
        </p:nvSpPr>
        <p:spPr>
          <a:xfrm>
            <a:off x="4176215" y="2505670"/>
            <a:ext cx="4640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latin typeface="Bookman Old Style" panose="02050604050505020204" pitchFamily="18" charset="0"/>
              </a:rPr>
              <a:t>Storytelling</a:t>
            </a:r>
            <a:endParaRPr lang="es-ES" sz="5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8036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B3BDD65-912A-458C-8771-3A0F9A006ABB}"/>
              </a:ext>
            </a:extLst>
          </p:cNvPr>
          <p:cNvSpPr/>
          <p:nvPr/>
        </p:nvSpPr>
        <p:spPr>
          <a:xfrm>
            <a:off x="1152397" y="734804"/>
            <a:ext cx="90962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444444"/>
                </a:solidFill>
                <a:latin typeface="Open Sans"/>
              </a:rPr>
              <a:t>El </a:t>
            </a:r>
            <a:r>
              <a:rPr lang="es-ES" dirty="0" err="1">
                <a:solidFill>
                  <a:srgbClr val="444444"/>
                </a:solidFill>
                <a:latin typeface="Open Sans"/>
              </a:rPr>
              <a:t>Storytelling</a:t>
            </a:r>
            <a:r>
              <a:rPr lang="es-ES" dirty="0">
                <a:solidFill>
                  <a:srgbClr val="444444"/>
                </a:solidFill>
                <a:latin typeface="Open Sans"/>
              </a:rPr>
              <a:t> es el </a:t>
            </a:r>
            <a:r>
              <a:rPr lang="es-ES" b="1" dirty="0">
                <a:solidFill>
                  <a:srgbClr val="333333"/>
                </a:solidFill>
                <a:latin typeface="Open Sans"/>
              </a:rPr>
              <a:t>arte de contar historias con el objetivo de atraer a la audiencia </a:t>
            </a:r>
            <a:r>
              <a:rPr lang="es-ES" dirty="0">
                <a:solidFill>
                  <a:srgbClr val="444444"/>
                </a:solidFill>
                <a:latin typeface="Open Sans"/>
              </a:rPr>
              <a:t>y poder conquistarla a través de una narrativa rica, llamativa y enfocada en lo que desean recibir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98C4E3-2452-4677-A784-3292677B32F2}"/>
              </a:ext>
            </a:extLst>
          </p:cNvPr>
          <p:cNvSpPr txBox="1"/>
          <p:nvPr/>
        </p:nvSpPr>
        <p:spPr>
          <a:xfrm>
            <a:off x="1149104" y="2266516"/>
            <a:ext cx="9445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Una </a:t>
            </a:r>
            <a:r>
              <a:rPr lang="es-ES" b="1"/>
              <a:t>historia eficaz </a:t>
            </a:r>
            <a:r>
              <a:rPr lang="es-ES"/>
              <a:t>es capaz de </a:t>
            </a:r>
            <a:r>
              <a:rPr lang="es-ES" b="1"/>
              <a:t>crear recuerdos</a:t>
            </a:r>
            <a:r>
              <a:rPr lang="es-ES"/>
              <a:t>. Muchas veces no hay consciencia, pero la historia permanece en la mente de quien la lee, aunque no se dé cuenta porque el cerebro va creando imágenes visuales.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F77E7B5-22A7-493B-B5FD-C7E2FFD0B97E}"/>
              </a:ext>
            </a:extLst>
          </p:cNvPr>
          <p:cNvSpPr txBox="1"/>
          <p:nvPr/>
        </p:nvSpPr>
        <p:spPr>
          <a:xfrm>
            <a:off x="1149104" y="3668154"/>
            <a:ext cx="931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El </a:t>
            </a:r>
            <a:r>
              <a:rPr lang="es-ES" err="1"/>
              <a:t>Storytelling</a:t>
            </a:r>
            <a:r>
              <a:rPr lang="es-ES"/>
              <a:t> puede ser tan eficiente que las personas terminan </a:t>
            </a:r>
            <a:r>
              <a:rPr lang="es-ES" b="1"/>
              <a:t>vinculando esos recuerdos con su experiencia</a:t>
            </a:r>
            <a:r>
              <a:rPr lang="es-ES"/>
              <a:t> de vida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5333781-5719-43F6-BBB7-090A2BF07EBB}"/>
              </a:ext>
            </a:extLst>
          </p:cNvPr>
          <p:cNvSpPr txBox="1"/>
          <p:nvPr/>
        </p:nvSpPr>
        <p:spPr>
          <a:xfrm>
            <a:off x="1152398" y="4940185"/>
            <a:ext cx="909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Aprovechar las emociones de las personas por medio del </a:t>
            </a:r>
            <a:r>
              <a:rPr lang="es-ES" err="1"/>
              <a:t>Storytelling</a:t>
            </a:r>
            <a:r>
              <a:rPr lang="es-ES"/>
              <a:t> es clave para </a:t>
            </a:r>
            <a:r>
              <a:rPr lang="es-ES" b="1"/>
              <a:t>inspirar</a:t>
            </a:r>
            <a:r>
              <a:rPr lang="es-ES"/>
              <a:t>, </a:t>
            </a:r>
            <a:r>
              <a:rPr lang="es-ES" b="1"/>
              <a:t>motivar </a:t>
            </a:r>
            <a:r>
              <a:rPr lang="es-ES"/>
              <a:t>e </a:t>
            </a:r>
            <a:r>
              <a:rPr lang="es-ES" b="1"/>
              <a:t>impulsar a la acción </a:t>
            </a:r>
            <a:r>
              <a:rPr lang="es-ES"/>
              <a:t>a nuestra audiencia</a:t>
            </a:r>
          </a:p>
        </p:txBody>
      </p:sp>
    </p:spTree>
    <p:extLst>
      <p:ext uri="{BB962C8B-B14F-4D97-AF65-F5344CB8AC3E}">
        <p14:creationId xmlns:p14="http://schemas.microsoft.com/office/powerpoint/2010/main" val="378146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576E3F7-E2B0-4329-A2A6-808BE168F1FE}"/>
              </a:ext>
            </a:extLst>
          </p:cNvPr>
          <p:cNvSpPr/>
          <p:nvPr/>
        </p:nvSpPr>
        <p:spPr>
          <a:xfrm>
            <a:off x="1842447" y="2033516"/>
            <a:ext cx="8024883" cy="3425588"/>
          </a:xfrm>
          <a:prstGeom prst="roundRect">
            <a:avLst>
              <a:gd name="adj" fmla="val 28912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45E004F-D096-4BAC-B415-CE2D01AA905F}"/>
              </a:ext>
            </a:extLst>
          </p:cNvPr>
          <p:cNvSpPr/>
          <p:nvPr/>
        </p:nvSpPr>
        <p:spPr>
          <a:xfrm>
            <a:off x="7469874" y="2835322"/>
            <a:ext cx="2169994" cy="182197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A3C19F-0F91-4EBE-97B3-3863FC985C89}"/>
              </a:ext>
            </a:extLst>
          </p:cNvPr>
          <p:cNvSpPr txBox="1"/>
          <p:nvPr/>
        </p:nvSpPr>
        <p:spPr>
          <a:xfrm>
            <a:off x="2210937" y="2346993"/>
            <a:ext cx="3780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</a:rPr>
              <a:t>3.- Objetivos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737C50-6E33-4E80-A967-F9FDEF92DD66}"/>
              </a:ext>
            </a:extLst>
          </p:cNvPr>
          <p:cNvSpPr txBox="1"/>
          <p:nvPr/>
        </p:nvSpPr>
        <p:spPr>
          <a:xfrm>
            <a:off x="2324669" y="3332270"/>
            <a:ext cx="4349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Generales y </a:t>
            </a:r>
            <a:r>
              <a:rPr lang="es-ES" sz="2400" dirty="0" err="1">
                <a:solidFill>
                  <a:schemeClr val="bg1"/>
                </a:solidFill>
              </a:rPr>
              <a:t>especificos</a:t>
            </a:r>
            <a:endParaRPr lang="es-ES" sz="2400" dirty="0">
              <a:solidFill>
                <a:schemeClr val="bg1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9E5610D-F856-4B82-BA90-87A15D4840DE}"/>
              </a:ext>
            </a:extLst>
          </p:cNvPr>
          <p:cNvCxnSpPr/>
          <p:nvPr/>
        </p:nvCxnSpPr>
        <p:spPr>
          <a:xfrm>
            <a:off x="2324669" y="3207224"/>
            <a:ext cx="43490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6B0B3213-125C-4B8D-BA8F-95C911B33AA7}"/>
              </a:ext>
            </a:extLst>
          </p:cNvPr>
          <p:cNvSpPr/>
          <p:nvPr/>
        </p:nvSpPr>
        <p:spPr>
          <a:xfrm rot="5400000">
            <a:off x="2062720" y="3508249"/>
            <a:ext cx="305534" cy="129654"/>
          </a:xfrm>
          <a:prstGeom prst="triangle">
            <a:avLst/>
          </a:prstGeom>
          <a:solidFill>
            <a:srgbClr val="FFC0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Gráfico 2" descr="Diana">
            <a:extLst>
              <a:ext uri="{FF2B5EF4-FFF2-40B4-BE49-F238E27FC236}">
                <a16:creationId xmlns:a16="http://schemas.microsoft.com/office/drawing/2014/main" id="{81E1F436-B9AB-4152-B0CB-428A17B5F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0570" y="3173678"/>
            <a:ext cx="1104330" cy="1104330"/>
          </a:xfrm>
          <a:prstGeom prst="rect">
            <a:avLst/>
          </a:prstGeom>
        </p:spPr>
      </p:pic>
      <p:sp>
        <p:nvSpPr>
          <p:cNvPr id="13" name="Triángulo isósceles 12">
            <a:extLst>
              <a:ext uri="{FF2B5EF4-FFF2-40B4-BE49-F238E27FC236}">
                <a16:creationId xmlns:a16="http://schemas.microsoft.com/office/drawing/2014/main" id="{6369DEA3-6306-4231-B4BE-2E553AEEB58C}"/>
              </a:ext>
            </a:extLst>
          </p:cNvPr>
          <p:cNvSpPr/>
          <p:nvPr/>
        </p:nvSpPr>
        <p:spPr>
          <a:xfrm>
            <a:off x="5416221" y="1586663"/>
            <a:ext cx="711623" cy="543577"/>
          </a:xfrm>
          <a:prstGeom prst="triangle">
            <a:avLst/>
          </a:prstGeom>
          <a:solidFill>
            <a:srgbClr val="FFC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7555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77E2902-32D1-473D-A01C-74211EE7E8E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301182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7080C7C-3658-4223-B687-AE1E51E5F048}"/>
              </a:ext>
            </a:extLst>
          </p:cNvPr>
          <p:cNvSpPr txBox="1"/>
          <p:nvPr/>
        </p:nvSpPr>
        <p:spPr>
          <a:xfrm>
            <a:off x="5568287" y="614149"/>
            <a:ext cx="3835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solidFill>
                  <a:schemeClr val="bg1"/>
                </a:solidFill>
              </a:rPr>
              <a:t>Cuenta una historia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E95B62F-C7C0-43CC-ABBE-0D56B93B787C}"/>
              </a:ext>
            </a:extLst>
          </p:cNvPr>
          <p:cNvSpPr txBox="1"/>
          <p:nvPr/>
        </p:nvSpPr>
        <p:spPr>
          <a:xfrm>
            <a:off x="7317475" y="1626358"/>
            <a:ext cx="3835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solidFill>
                  <a:schemeClr val="bg1"/>
                </a:solidFill>
              </a:rPr>
              <a:t>Y eres </a:t>
            </a:r>
            <a:r>
              <a:rPr lang="es-ES" sz="4000" dirty="0">
                <a:solidFill>
                  <a:schemeClr val="bg1"/>
                </a:solidFill>
              </a:rPr>
              <a:t>partícipe</a:t>
            </a:r>
            <a:r>
              <a:rPr lang="es-ES" sz="3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3892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B07513C-D742-427E-8113-64B1DDDDEB01}"/>
              </a:ext>
            </a:extLst>
          </p:cNvPr>
          <p:cNvSpPr/>
          <p:nvPr/>
        </p:nvSpPr>
        <p:spPr>
          <a:xfrm>
            <a:off x="993913" y="2219870"/>
            <a:ext cx="10034350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 fontAlgn="base"/>
            <a:r>
              <a:rPr lang="es-ES" dirty="0">
                <a:latin typeface="Arial"/>
                <a:cs typeface="Arial"/>
              </a:rPr>
              <a:t>Los grandes narradores hacen muy bien dos cosas. </a:t>
            </a:r>
            <a:r>
              <a:rPr lang="es-ES" b="1" dirty="0">
                <a:latin typeface="Arial"/>
                <a:cs typeface="Arial"/>
              </a:rPr>
              <a:t>Primero</a:t>
            </a:r>
            <a:r>
              <a:rPr lang="es-ES" dirty="0">
                <a:latin typeface="Arial"/>
                <a:cs typeface="Arial"/>
              </a:rPr>
              <a:t> (obviamente), </a:t>
            </a:r>
            <a:r>
              <a:rPr lang="es-ES" b="1" dirty="0">
                <a:latin typeface="Arial"/>
                <a:cs typeface="Arial"/>
              </a:rPr>
              <a:t>cuentan historias</a:t>
            </a:r>
            <a:r>
              <a:rPr lang="es-ES" dirty="0">
                <a:latin typeface="Arial"/>
                <a:cs typeface="Arial"/>
              </a:rPr>
              <a:t>.</a:t>
            </a:r>
          </a:p>
          <a:p>
            <a:pPr algn="just" fontAlgn="base"/>
            <a:r>
              <a:rPr lang="es-ES" dirty="0">
                <a:latin typeface="Arial"/>
                <a:cs typeface="Arial"/>
              </a:rPr>
              <a:t>En </a:t>
            </a:r>
            <a:r>
              <a:rPr lang="es-ES" b="1" dirty="0">
                <a:latin typeface="Arial"/>
                <a:cs typeface="Arial"/>
              </a:rPr>
              <a:t>segundo</a:t>
            </a:r>
            <a:r>
              <a:rPr lang="es-ES" dirty="0">
                <a:latin typeface="Arial"/>
                <a:cs typeface="Arial"/>
              </a:rPr>
              <a:t> lugar, </a:t>
            </a:r>
            <a:r>
              <a:rPr lang="es-ES" b="1" dirty="0">
                <a:latin typeface="Arial"/>
                <a:cs typeface="Arial"/>
              </a:rPr>
              <a:t>a través de sus historias</a:t>
            </a:r>
            <a:r>
              <a:rPr lang="es-ES" dirty="0">
                <a:latin typeface="Arial"/>
                <a:cs typeface="Arial"/>
              </a:rPr>
              <a:t>, consiguen que la gente </a:t>
            </a:r>
            <a:r>
              <a:rPr lang="es-ES" b="1" dirty="0">
                <a:latin typeface="Arial"/>
                <a:cs typeface="Arial"/>
              </a:rPr>
              <a:t>actúe</a:t>
            </a:r>
            <a:r>
              <a:rPr lang="es-ES" dirty="0">
                <a:latin typeface="Arial"/>
                <a:cs typeface="Arial"/>
              </a:rPr>
              <a:t>.</a:t>
            </a:r>
          </a:p>
          <a:p>
            <a:pPr algn="just" fontAlgn="base"/>
            <a:r>
              <a:rPr lang="es-ES" dirty="0">
                <a:latin typeface="Arial"/>
                <a:cs typeface="Arial"/>
              </a:rPr>
              <a:t>Quizás estés pensando: “Eso es genial si eres Steve Jobs y presentas el iPhone, pero ¿qué hago con todo mi contenido seco y aburrido todos los días? ¿Cómo convierto eso en una historia, y mucho menos en una apasionante?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F18ACDE-A6E9-4F75-9C62-1A42066F14DE}"/>
              </a:ext>
            </a:extLst>
          </p:cNvPr>
          <p:cNvSpPr txBox="1"/>
          <p:nvPr/>
        </p:nvSpPr>
        <p:spPr>
          <a:xfrm>
            <a:off x="2329732" y="37609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82846B-0BB1-01B9-6232-90F1D1B14D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F795F5-EADB-4DA1-9C8C-F5BC84418015}"/>
              </a:ext>
            </a:extLst>
          </p:cNvPr>
          <p:cNvSpPr txBox="1"/>
          <p:nvPr/>
        </p:nvSpPr>
        <p:spPr>
          <a:xfrm>
            <a:off x="5489623" y="396126"/>
            <a:ext cx="25216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Storytelling</a:t>
            </a:r>
          </a:p>
        </p:txBody>
      </p:sp>
    </p:spTree>
    <p:extLst>
      <p:ext uri="{BB962C8B-B14F-4D97-AF65-F5344CB8AC3E}">
        <p14:creationId xmlns:p14="http://schemas.microsoft.com/office/powerpoint/2010/main" val="18636332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BD0BC60-F8BD-449A-B09D-163A758ADCA8}"/>
              </a:ext>
            </a:extLst>
          </p:cNvPr>
          <p:cNvSpPr txBox="1"/>
          <p:nvPr/>
        </p:nvSpPr>
        <p:spPr>
          <a:xfrm>
            <a:off x="1878971" y="1623754"/>
            <a:ext cx="858440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dirty="0">
                <a:latin typeface="Arial"/>
                <a:cs typeface="Arial"/>
              </a:rPr>
              <a:t>Comenzar su historia es a menudo la parte más difícil del proceso de narración….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2271498-23FF-4203-A69D-709679399846}"/>
              </a:ext>
            </a:extLst>
          </p:cNvPr>
          <p:cNvSpPr txBox="1"/>
          <p:nvPr/>
        </p:nvSpPr>
        <p:spPr>
          <a:xfrm>
            <a:off x="1878971" y="2605635"/>
            <a:ext cx="860830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dirty="0">
                <a:latin typeface="Arial"/>
                <a:cs typeface="Arial"/>
              </a:rPr>
              <a:t>Es posible que sepa de qué se trata su historia y el punto que desea resaltar durante su presentación, pero comenzar puede parecer extraño o incómodo.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1F07145-694C-44D9-9A60-257A3D261A18}"/>
              </a:ext>
            </a:extLst>
          </p:cNvPr>
          <p:cNvSpPr/>
          <p:nvPr/>
        </p:nvSpPr>
        <p:spPr>
          <a:xfrm>
            <a:off x="1878970" y="3678500"/>
            <a:ext cx="8721595" cy="12926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es-ES" sz="2400" b="1" dirty="0">
                <a:solidFill>
                  <a:srgbClr val="3F3F3F"/>
                </a:solidFill>
                <a:latin typeface="Open Sans"/>
              </a:rPr>
              <a:t>“Antes de comenzar, quiero contarles sobre…”</a:t>
            </a:r>
          </a:p>
          <a:p>
            <a:pPr fontAlgn="base"/>
            <a:endParaRPr lang="es-ES">
              <a:solidFill>
                <a:srgbClr val="3F3F3F"/>
              </a:solidFill>
              <a:latin typeface="Open Sans"/>
            </a:endParaRPr>
          </a:p>
          <a:p>
            <a:pPr fontAlgn="base"/>
            <a:r>
              <a:rPr lang="es-ES" dirty="0">
                <a:latin typeface="Arial"/>
                <a:cs typeface="Arial"/>
              </a:rPr>
              <a:t>Genial para un comienzo sin problemas, comience su historia (y la presentación) con esta frase y luego únala al mensaje de su presentación.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B33671-3D6A-DE4E-1870-16B1C87F307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82A0BBBC-96A1-413F-AF96-D240395F27B6}"/>
              </a:ext>
            </a:extLst>
          </p:cNvPr>
          <p:cNvSpPr txBox="1"/>
          <p:nvPr/>
        </p:nvSpPr>
        <p:spPr>
          <a:xfrm>
            <a:off x="5489623" y="396126"/>
            <a:ext cx="25216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Storytelling</a:t>
            </a:r>
          </a:p>
        </p:txBody>
      </p:sp>
    </p:spTree>
    <p:extLst>
      <p:ext uri="{BB962C8B-B14F-4D97-AF65-F5344CB8AC3E}">
        <p14:creationId xmlns:p14="http://schemas.microsoft.com/office/powerpoint/2010/main" val="34885441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3EFB42D-9F69-4C85-B926-B631546562D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120" y="1445305"/>
            <a:ext cx="3270847" cy="2018182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6B73E04-D1BF-484D-94EF-3249A8E94881}"/>
              </a:ext>
            </a:extLst>
          </p:cNvPr>
          <p:cNvSpPr/>
          <p:nvPr/>
        </p:nvSpPr>
        <p:spPr>
          <a:xfrm>
            <a:off x="796908" y="2086082"/>
            <a:ext cx="6096000" cy="1200329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fontAlgn="base"/>
            <a:r>
              <a:rPr lang="es-ES" dirty="0">
                <a:latin typeface="Arial"/>
                <a:cs typeface="Arial"/>
              </a:rPr>
              <a:t>Las </a:t>
            </a:r>
            <a:r>
              <a:rPr lang="es-ES" b="1" dirty="0">
                <a:latin typeface="Arial"/>
                <a:cs typeface="Arial"/>
              </a:rPr>
              <a:t>ganancias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b="1" dirty="0">
                <a:latin typeface="Arial"/>
                <a:cs typeface="Arial"/>
              </a:rPr>
              <a:t>trimestrales </a:t>
            </a:r>
            <a:r>
              <a:rPr lang="es-ES" dirty="0">
                <a:latin typeface="Arial"/>
                <a:cs typeface="Arial"/>
              </a:rPr>
              <a:t>de su empresa = </a:t>
            </a:r>
            <a:r>
              <a:rPr lang="es-ES" b="1" dirty="0">
                <a:latin typeface="Arial"/>
                <a:cs typeface="Arial"/>
              </a:rPr>
              <a:t>empleados </a:t>
            </a:r>
            <a:r>
              <a:rPr lang="es-ES" dirty="0">
                <a:latin typeface="Arial"/>
                <a:cs typeface="Arial"/>
              </a:rPr>
              <a:t>que </a:t>
            </a:r>
            <a:r>
              <a:rPr lang="es-ES" b="1" dirty="0">
                <a:latin typeface="Arial"/>
                <a:cs typeface="Arial"/>
              </a:rPr>
              <a:t>trabajan </a:t>
            </a:r>
            <a:r>
              <a:rPr lang="es-ES" dirty="0">
                <a:latin typeface="Arial"/>
                <a:cs typeface="Arial"/>
              </a:rPr>
              <a:t>arduamente o clientes leales</a:t>
            </a:r>
            <a:endParaRPr lang="en-US"/>
          </a:p>
          <a:p>
            <a:br>
              <a:rPr lang="es-ES" dirty="0"/>
            </a:br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E185C9F-3468-4571-8A8E-A5A52C5C2B44}"/>
              </a:ext>
            </a:extLst>
          </p:cNvPr>
          <p:cNvSpPr/>
          <p:nvPr/>
        </p:nvSpPr>
        <p:spPr>
          <a:xfrm>
            <a:off x="796908" y="4920073"/>
            <a:ext cx="6096000" cy="923330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r>
              <a:rPr lang="es-ES" dirty="0">
                <a:latin typeface="Arial"/>
                <a:cs typeface="Arial"/>
              </a:rPr>
              <a:t>El </a:t>
            </a:r>
            <a:r>
              <a:rPr lang="es-ES" b="1" dirty="0">
                <a:latin typeface="Arial"/>
                <a:cs typeface="Arial"/>
              </a:rPr>
              <a:t>nuevo programa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b="1" dirty="0">
                <a:latin typeface="Arial"/>
                <a:cs typeface="Arial"/>
              </a:rPr>
              <a:t>de la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b="1" dirty="0">
                <a:latin typeface="Arial"/>
                <a:cs typeface="Arial"/>
              </a:rPr>
              <a:t>escuela </a:t>
            </a:r>
            <a:r>
              <a:rPr lang="es-ES" dirty="0">
                <a:latin typeface="Arial"/>
                <a:cs typeface="Arial"/>
              </a:rPr>
              <a:t>= </a:t>
            </a:r>
            <a:r>
              <a:rPr lang="es-ES" b="1" dirty="0">
                <a:latin typeface="Arial"/>
                <a:cs typeface="Arial"/>
              </a:rPr>
              <a:t>los estudiantes que se benefician del nuevo programa</a:t>
            </a:r>
            <a:r>
              <a:rPr lang="es-ES" dirty="0">
                <a:latin typeface="Arial"/>
                <a:cs typeface="Arial"/>
              </a:rPr>
              <a:t> o los representantes que lucharon para financiar el programa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1921E72-C0B7-47D4-A65D-359B786B59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68789" y="4478064"/>
            <a:ext cx="3093507" cy="18073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3A1ED7-4B33-6B59-6071-C568066F91D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64AD1C26-CAB6-4F7F-9A2F-A9693DB987CB}"/>
              </a:ext>
            </a:extLst>
          </p:cNvPr>
          <p:cNvSpPr txBox="1"/>
          <p:nvPr/>
        </p:nvSpPr>
        <p:spPr>
          <a:xfrm>
            <a:off x="5489623" y="396126"/>
            <a:ext cx="25216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Storytelling</a:t>
            </a:r>
          </a:p>
        </p:txBody>
      </p:sp>
    </p:spTree>
    <p:extLst>
      <p:ext uri="{BB962C8B-B14F-4D97-AF65-F5344CB8AC3E}">
        <p14:creationId xmlns:p14="http://schemas.microsoft.com/office/powerpoint/2010/main" val="16270512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5BDFAD0-C5B5-4AC2-B415-E8853D61B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9307"/>
            <a:ext cx="12192000" cy="683682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A96EBD3-DF91-4063-A9CD-D2AF4269772C}"/>
              </a:ext>
            </a:extLst>
          </p:cNvPr>
          <p:cNvSpPr/>
          <p:nvPr/>
        </p:nvSpPr>
        <p:spPr>
          <a:xfrm>
            <a:off x="868958" y="3799777"/>
            <a:ext cx="6434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Arial"/>
                <a:cs typeface="Arial"/>
              </a:rPr>
              <a:t>Te puedes beneficiar </a:t>
            </a:r>
            <a:r>
              <a:rPr lang="es-ES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000" b="1" dirty="0">
                <a:solidFill>
                  <a:schemeClr val="bg1"/>
                </a:solidFill>
                <a:latin typeface="Arial"/>
                <a:cs typeface="Arial"/>
              </a:rPr>
              <a:t>del nuevo programa</a:t>
            </a:r>
            <a:r>
              <a:rPr lang="es-ES" sz="20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511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DC304F7E-90A7-47BC-9A24-AB0396F77AE6}"/>
              </a:ext>
            </a:extLst>
          </p:cNvPr>
          <p:cNvSpPr/>
          <p:nvPr/>
        </p:nvSpPr>
        <p:spPr>
          <a:xfrm>
            <a:off x="710317" y="14453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s-ES">
                <a:solidFill>
                  <a:srgbClr val="595959"/>
                </a:solidFill>
                <a:latin typeface="inherit"/>
              </a:rPr>
              <a:t>Describe la situación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D9A6894-19AE-4758-844E-1B6FE29A38F0}"/>
              </a:ext>
            </a:extLst>
          </p:cNvPr>
          <p:cNvSpPr/>
          <p:nvPr/>
        </p:nvSpPr>
        <p:spPr>
          <a:xfrm>
            <a:off x="710317" y="2219179"/>
            <a:ext cx="865101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>
                <a:solidFill>
                  <a:srgbClr val="595959"/>
                </a:solidFill>
                <a:latin typeface="Roboto"/>
              </a:rPr>
              <a:t>asegúrese de que su estado no deseado cuente y sea algo que le importe a la gente, de lo contrario las personas perderán interés.</a:t>
            </a:r>
          </a:p>
          <a:p>
            <a:pPr fontAlgn="base"/>
            <a:endParaRPr lang="es-ES">
              <a:solidFill>
                <a:srgbClr val="595959"/>
              </a:solidFill>
              <a:latin typeface="Roboto"/>
            </a:endParaRPr>
          </a:p>
          <a:p>
            <a:pPr fontAlgn="base"/>
            <a:r>
              <a:rPr lang="es-ES">
                <a:solidFill>
                  <a:srgbClr val="595959"/>
                </a:solidFill>
                <a:latin typeface="Roboto"/>
              </a:rPr>
              <a:t>El objetivo aquí es lograr que las personas se involucre en su tema.</a:t>
            </a:r>
          </a:p>
          <a:p>
            <a:pPr fontAlgn="base"/>
            <a:endParaRPr lang="es-ES">
              <a:solidFill>
                <a:srgbClr val="595959"/>
              </a:solidFill>
              <a:latin typeface="Roboto"/>
            </a:endParaRPr>
          </a:p>
          <a:p>
            <a:pPr fontAlgn="base"/>
            <a:r>
              <a:rPr lang="es-ES">
                <a:solidFill>
                  <a:srgbClr val="595959"/>
                </a:solidFill>
                <a:latin typeface="Roboto"/>
              </a:rPr>
              <a:t>¿ Consigo el interés de mis participantes?, “La formación online ha bajado”</a:t>
            </a:r>
          </a:p>
          <a:p>
            <a:pPr fontAlgn="base"/>
            <a:endParaRPr lang="es-ES">
              <a:solidFill>
                <a:srgbClr val="595959"/>
              </a:solidFill>
              <a:latin typeface="Roboto"/>
            </a:endParaRPr>
          </a:p>
          <a:p>
            <a:pPr fontAlgn="base"/>
            <a:r>
              <a:rPr lang="es-ES">
                <a:solidFill>
                  <a:srgbClr val="595959"/>
                </a:solidFill>
                <a:latin typeface="Roboto"/>
              </a:rPr>
              <a:t>Resalta cómo podría sentirse al respecto. Sí consigo aumentar el interés mis participantes aprenderán más.</a:t>
            </a:r>
            <a:endParaRPr lang="es-ES" b="0" i="0">
              <a:solidFill>
                <a:srgbClr val="595959"/>
              </a:solidFill>
              <a:effectLst/>
              <a:latin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F0DCB8-07B0-3B80-7F00-23100012D4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8409690-4E12-485B-84D0-74544F3B3757}"/>
              </a:ext>
            </a:extLst>
          </p:cNvPr>
          <p:cNvSpPr txBox="1"/>
          <p:nvPr/>
        </p:nvSpPr>
        <p:spPr>
          <a:xfrm>
            <a:off x="5489623" y="396126"/>
            <a:ext cx="25216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Storytelling</a:t>
            </a:r>
          </a:p>
        </p:txBody>
      </p:sp>
    </p:spTree>
    <p:extLst>
      <p:ext uri="{BB962C8B-B14F-4D97-AF65-F5344CB8AC3E}">
        <p14:creationId xmlns:p14="http://schemas.microsoft.com/office/powerpoint/2010/main" val="27066303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DC304F7E-90A7-47BC-9A24-AB0396F77AE6}"/>
              </a:ext>
            </a:extLst>
          </p:cNvPr>
          <p:cNvSpPr/>
          <p:nvPr/>
        </p:nvSpPr>
        <p:spPr>
          <a:xfrm>
            <a:off x="710317" y="1124923"/>
            <a:ext cx="6096000" cy="369332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fontAlgn="base"/>
            <a:r>
              <a:rPr lang="es-ES" dirty="0">
                <a:solidFill>
                  <a:srgbClr val="595959"/>
                </a:solidFill>
                <a:latin typeface="inherit"/>
                <a:cs typeface="Arial"/>
              </a:rPr>
              <a:t>Describe el futuro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D9A6894-19AE-4758-844E-1B6FE29A38F0}"/>
              </a:ext>
            </a:extLst>
          </p:cNvPr>
          <p:cNvSpPr/>
          <p:nvPr/>
        </p:nvSpPr>
        <p:spPr>
          <a:xfrm>
            <a:off x="597749" y="2115270"/>
            <a:ext cx="6832610" cy="34163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es-ES" dirty="0">
                <a:latin typeface="Arial"/>
                <a:cs typeface="Arial"/>
              </a:rPr>
              <a:t>Una vez que tiene el interés del público ¿ Qué vamos a hacer al respecto?</a:t>
            </a:r>
          </a:p>
          <a:p>
            <a:pPr fontAlgn="base"/>
            <a:endParaRPr lang="es-ES">
              <a:latin typeface="Arial"/>
              <a:cs typeface="Arial"/>
            </a:endParaRPr>
          </a:p>
          <a:p>
            <a:pPr fontAlgn="base"/>
            <a:r>
              <a:rPr lang="es-ES" dirty="0">
                <a:latin typeface="Arial"/>
                <a:cs typeface="Arial"/>
              </a:rPr>
              <a:t>El objetivo aquí es lograr que las personas se involucren en su tema.</a:t>
            </a:r>
          </a:p>
          <a:p>
            <a:pPr fontAlgn="base"/>
            <a:endParaRPr lang="es-ES">
              <a:latin typeface="Arial"/>
              <a:cs typeface="Arial"/>
            </a:endParaRPr>
          </a:p>
          <a:p>
            <a:pPr fontAlgn="base"/>
            <a:r>
              <a:rPr lang="es-ES" b="1" dirty="0">
                <a:latin typeface="Arial"/>
                <a:cs typeface="Arial"/>
              </a:rPr>
              <a:t>¿ Consigo el interés de mis participantes ?</a:t>
            </a:r>
          </a:p>
          <a:p>
            <a:pPr fontAlgn="base"/>
            <a:endParaRPr lang="es-ES">
              <a:latin typeface="Arial"/>
              <a:cs typeface="Arial"/>
            </a:endParaRPr>
          </a:p>
          <a:p>
            <a:pPr fontAlgn="base"/>
            <a:r>
              <a:rPr lang="es-ES" dirty="0">
                <a:latin typeface="Arial"/>
                <a:cs typeface="Arial"/>
              </a:rPr>
              <a:t>Resalta cómo podría sentirse al respecto. Sí consigo aumentar el interés mis participantes aprenderán más.</a:t>
            </a:r>
          </a:p>
          <a:p>
            <a:pPr fontAlgn="base"/>
            <a:endParaRPr lang="es-ES">
              <a:latin typeface="Arial"/>
              <a:cs typeface="Arial"/>
            </a:endParaRPr>
          </a:p>
          <a:p>
            <a:pPr fontAlgn="base"/>
            <a:endParaRPr lang="es-ES" dirty="0">
              <a:latin typeface="Arial"/>
              <a:cs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15AEB07-DC87-4593-AFBD-6193FAA5A8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188" y="1949650"/>
            <a:ext cx="3743833" cy="37490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337E0C-392D-1F34-2027-7BF55399C6D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C3627F-E1CE-0AA2-1C9F-292EC10A50C0}"/>
              </a:ext>
            </a:extLst>
          </p:cNvPr>
          <p:cNvSpPr txBox="1"/>
          <p:nvPr/>
        </p:nvSpPr>
        <p:spPr>
          <a:xfrm>
            <a:off x="3886918" y="368581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Arial"/>
                <a:cs typeface="Arial"/>
              </a:rPr>
              <a:t>Manipulación</a:t>
            </a:r>
            <a:r>
              <a:rPr lang="en-US" b="1">
                <a:latin typeface="Arial"/>
                <a:cs typeface="Arial"/>
              </a:rPr>
              <a:t> de </a:t>
            </a:r>
            <a:r>
              <a:rPr lang="en-US" b="1" err="1">
                <a:latin typeface="Arial"/>
                <a:cs typeface="Arial"/>
              </a:rPr>
              <a:t>Contenidos</a:t>
            </a:r>
            <a:r>
              <a:rPr lang="en-US" b="1">
                <a:latin typeface="Arial"/>
                <a:cs typeface="Arial"/>
              </a:rPr>
              <a:t> </a:t>
            </a:r>
            <a:r>
              <a:rPr lang="en-US" b="1" err="1">
                <a:latin typeface="Arial"/>
                <a:cs typeface="Arial"/>
              </a:rPr>
              <a:t>Digitales</a:t>
            </a:r>
            <a:endParaRPr lang="en-US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42080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DC304F7E-90A7-47BC-9A24-AB0396F77AE6}"/>
              </a:ext>
            </a:extLst>
          </p:cNvPr>
          <p:cNvSpPr/>
          <p:nvPr/>
        </p:nvSpPr>
        <p:spPr>
          <a:xfrm>
            <a:off x="710317" y="14453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s-ES">
                <a:solidFill>
                  <a:srgbClr val="595959"/>
                </a:solidFill>
                <a:latin typeface="inherit"/>
              </a:rPr>
              <a:t>consideración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D9A6894-19AE-4758-844E-1B6FE29A38F0}"/>
              </a:ext>
            </a:extLst>
          </p:cNvPr>
          <p:cNvSpPr/>
          <p:nvPr/>
        </p:nvSpPr>
        <p:spPr>
          <a:xfrm>
            <a:off x="710317" y="2219179"/>
            <a:ext cx="86510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/>
              <a:t>Si encuentra que su tema no tiene un cambio o transformación asociado con él, pasando de un estado no deseado a un estado deseado, reconsidere el ángulo del tema de su presentación para encontrar algo que sí lo tenga.</a:t>
            </a:r>
            <a:endParaRPr lang="es-ES" b="0" i="0">
              <a:solidFill>
                <a:srgbClr val="595959"/>
              </a:solidFill>
              <a:effectLst/>
              <a:latin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18E895-4E72-0871-72D2-2CACA7DEAD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3F54B1-56FC-FC22-1F73-754ED45143AF}"/>
              </a:ext>
            </a:extLst>
          </p:cNvPr>
          <p:cNvSpPr txBox="1"/>
          <p:nvPr/>
        </p:nvSpPr>
        <p:spPr>
          <a:xfrm>
            <a:off x="3886918" y="368581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Arial"/>
                <a:cs typeface="Arial"/>
              </a:rPr>
              <a:t>Manipulación</a:t>
            </a:r>
            <a:r>
              <a:rPr lang="en-US" b="1">
                <a:latin typeface="Arial"/>
                <a:cs typeface="Arial"/>
              </a:rPr>
              <a:t> de </a:t>
            </a:r>
            <a:r>
              <a:rPr lang="en-US" b="1" err="1">
                <a:latin typeface="Arial"/>
                <a:cs typeface="Arial"/>
              </a:rPr>
              <a:t>Contenidos</a:t>
            </a:r>
            <a:r>
              <a:rPr lang="en-US" b="1">
                <a:latin typeface="Arial"/>
                <a:cs typeface="Arial"/>
              </a:rPr>
              <a:t> </a:t>
            </a:r>
            <a:r>
              <a:rPr lang="en-US" b="1" err="1">
                <a:latin typeface="Arial"/>
                <a:cs typeface="Arial"/>
              </a:rPr>
              <a:t>Digitales</a:t>
            </a:r>
            <a:endParaRPr lang="en-US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13814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DC304F7E-90A7-47BC-9A24-AB0396F77AE6}"/>
              </a:ext>
            </a:extLst>
          </p:cNvPr>
          <p:cNvSpPr/>
          <p:nvPr/>
        </p:nvSpPr>
        <p:spPr>
          <a:xfrm>
            <a:off x="2095260" y="1091706"/>
            <a:ext cx="6524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b="1"/>
              <a:t>Describa lo que debe superarse y resalte por qué esto será difícil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D149C05-78D0-420C-B9BE-0A94B159978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0654" y="1718367"/>
            <a:ext cx="6077899" cy="337652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8E5E2D5-2BC2-426A-A36F-3FF906E26832}"/>
              </a:ext>
            </a:extLst>
          </p:cNvPr>
          <p:cNvSpPr/>
          <p:nvPr/>
        </p:nvSpPr>
        <p:spPr>
          <a:xfrm>
            <a:off x="2241213" y="5355439"/>
            <a:ext cx="609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>
                <a:solidFill>
                  <a:srgbClr val="595959"/>
                </a:solidFill>
                <a:latin typeface="Roboto"/>
              </a:rPr>
              <a:t>Los desafíos comunes incluyen tiempo, dinero, conexiones, prueba, educación, un competidor, un mercado, un condado, desastres naturales, la economía, etc.</a:t>
            </a:r>
            <a:endParaRPr 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5E9E0-4947-6DFB-8279-AF14F64BCE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B2F1CC-FD79-8428-F91A-5B24F3EE950F}"/>
              </a:ext>
            </a:extLst>
          </p:cNvPr>
          <p:cNvSpPr txBox="1"/>
          <p:nvPr/>
        </p:nvSpPr>
        <p:spPr>
          <a:xfrm>
            <a:off x="3886918" y="368581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Arial"/>
                <a:cs typeface="Arial"/>
              </a:rPr>
              <a:t>Manipulación</a:t>
            </a:r>
            <a:r>
              <a:rPr lang="en-US" b="1">
                <a:latin typeface="Arial"/>
                <a:cs typeface="Arial"/>
              </a:rPr>
              <a:t> de </a:t>
            </a:r>
            <a:r>
              <a:rPr lang="en-US" b="1" err="1">
                <a:latin typeface="Arial"/>
                <a:cs typeface="Arial"/>
              </a:rPr>
              <a:t>Contenidos</a:t>
            </a:r>
            <a:r>
              <a:rPr lang="en-US" b="1">
                <a:latin typeface="Arial"/>
                <a:cs typeface="Arial"/>
              </a:rPr>
              <a:t> </a:t>
            </a:r>
            <a:r>
              <a:rPr lang="en-US" b="1" err="1">
                <a:latin typeface="Arial"/>
                <a:cs typeface="Arial"/>
              </a:rPr>
              <a:t>Digitales</a:t>
            </a:r>
            <a:endParaRPr lang="en-US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63625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8E5E2D5-2BC2-426A-A36F-3FF906E26832}"/>
              </a:ext>
            </a:extLst>
          </p:cNvPr>
          <p:cNvSpPr/>
          <p:nvPr/>
        </p:nvSpPr>
        <p:spPr>
          <a:xfrm>
            <a:off x="1617472" y="1168640"/>
            <a:ext cx="8028168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 fontAlgn="base"/>
            <a:r>
              <a:rPr lang="es-ES" dirty="0"/>
              <a:t>Las historias tienen sus raíces en el conflicto y la tensión, y es el proceso de encontrar obstáculos y luego superarlos lo que impulsa una historia hacia adelante.</a:t>
            </a:r>
            <a:endParaRPr lang="en-US" dirty="0"/>
          </a:p>
          <a:p>
            <a:pPr algn="just" fontAlgn="base"/>
            <a:r>
              <a:rPr lang="es-ES" dirty="0"/>
              <a:t>Sin ningún obstáculo que superar (y, por lo tanto, conflicto y tensión), no tienes los cimientos básicos de una historia.</a:t>
            </a:r>
            <a:endParaRPr lang="es-ES" dirty="0">
              <a:cs typeface="Calibri" panose="020F0502020204030204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5201D0-6FA7-4111-A702-92F971C4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02" y="2765869"/>
            <a:ext cx="3983148" cy="284662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BCAE619-C4CD-4439-AA42-B5A9AF3B892C}"/>
              </a:ext>
            </a:extLst>
          </p:cNvPr>
          <p:cNvSpPr/>
          <p:nvPr/>
        </p:nvSpPr>
        <p:spPr>
          <a:xfrm>
            <a:off x="2003397" y="6010772"/>
            <a:ext cx="7256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>
                <a:solidFill>
                  <a:srgbClr val="595959"/>
                </a:solidFill>
                <a:latin typeface="Roboto"/>
              </a:rPr>
              <a:t>La gente quiere saber a qué te enfrentas y qué va a hacer al respecto</a:t>
            </a:r>
            <a:endParaRPr lang="es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9D4C6A-2FAB-8B62-6DBF-0C9385F094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282FA-7E94-BA07-D44E-5A359E279332}"/>
              </a:ext>
            </a:extLst>
          </p:cNvPr>
          <p:cNvSpPr txBox="1"/>
          <p:nvPr/>
        </p:nvSpPr>
        <p:spPr>
          <a:xfrm>
            <a:off x="3886918" y="368581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Arial"/>
                <a:cs typeface="Arial"/>
              </a:rPr>
              <a:t>Manipulación</a:t>
            </a:r>
            <a:r>
              <a:rPr lang="en-US" b="1">
                <a:latin typeface="Arial"/>
                <a:cs typeface="Arial"/>
              </a:rPr>
              <a:t> de </a:t>
            </a:r>
            <a:r>
              <a:rPr lang="en-US" b="1" err="1">
                <a:latin typeface="Arial"/>
                <a:cs typeface="Arial"/>
              </a:rPr>
              <a:t>Contenidos</a:t>
            </a:r>
            <a:r>
              <a:rPr lang="en-US" b="1">
                <a:latin typeface="Arial"/>
                <a:cs typeface="Arial"/>
              </a:rPr>
              <a:t> </a:t>
            </a:r>
            <a:r>
              <a:rPr lang="en-US" b="1" err="1">
                <a:latin typeface="Arial"/>
                <a:cs typeface="Arial"/>
              </a:rPr>
              <a:t>Digitales</a:t>
            </a:r>
            <a:endParaRPr lang="en-US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3548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576E3F7-E2B0-4329-A2A6-808BE168F1FE}"/>
              </a:ext>
            </a:extLst>
          </p:cNvPr>
          <p:cNvSpPr/>
          <p:nvPr/>
        </p:nvSpPr>
        <p:spPr>
          <a:xfrm>
            <a:off x="1801505" y="2033516"/>
            <a:ext cx="8065826" cy="3466532"/>
          </a:xfrm>
          <a:prstGeom prst="roundRect">
            <a:avLst>
              <a:gd name="adj" fmla="val 289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/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45E004F-D096-4BAC-B415-CE2D01AA905F}"/>
              </a:ext>
            </a:extLst>
          </p:cNvPr>
          <p:cNvSpPr/>
          <p:nvPr/>
        </p:nvSpPr>
        <p:spPr>
          <a:xfrm>
            <a:off x="7469874" y="2835322"/>
            <a:ext cx="2169994" cy="182197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A3C19F-0F91-4EBE-97B3-3863FC985C89}"/>
              </a:ext>
            </a:extLst>
          </p:cNvPr>
          <p:cNvSpPr txBox="1"/>
          <p:nvPr/>
        </p:nvSpPr>
        <p:spPr>
          <a:xfrm>
            <a:off x="2210937" y="2346993"/>
            <a:ext cx="3780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</a:rPr>
              <a:t>4.- Presentaciones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737C50-6E33-4E80-A967-F9FDEF92DD66}"/>
              </a:ext>
            </a:extLst>
          </p:cNvPr>
          <p:cNvSpPr txBox="1"/>
          <p:nvPr/>
        </p:nvSpPr>
        <p:spPr>
          <a:xfrm>
            <a:off x="2324669" y="3332270"/>
            <a:ext cx="47437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Motivas, convencer, Informar, entretener</a:t>
            </a:r>
          </a:p>
          <a:p>
            <a:r>
              <a:rPr lang="es-ES" sz="2400" dirty="0">
                <a:solidFill>
                  <a:schemeClr val="bg1"/>
                </a:solidFill>
              </a:rPr>
              <a:t>Conocer a la audiencia</a:t>
            </a:r>
          </a:p>
          <a:p>
            <a:r>
              <a:rPr lang="es-ES" sz="2400" dirty="0">
                <a:solidFill>
                  <a:schemeClr val="bg1"/>
                </a:solidFill>
              </a:rPr>
              <a:t>Consejos prácticos para prestaciones</a:t>
            </a:r>
          </a:p>
          <a:p>
            <a:r>
              <a:rPr lang="es-ES" sz="2400" dirty="0">
                <a:solidFill>
                  <a:schemeClr val="bg1"/>
                </a:solidFill>
              </a:rPr>
              <a:t>Interactuar con el publico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9E5610D-F856-4B82-BA90-87A15D4840DE}"/>
              </a:ext>
            </a:extLst>
          </p:cNvPr>
          <p:cNvCxnSpPr/>
          <p:nvPr/>
        </p:nvCxnSpPr>
        <p:spPr>
          <a:xfrm>
            <a:off x="2324669" y="3207224"/>
            <a:ext cx="43490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0B9CC8BF-0CB3-4F6C-B416-563A01B77E97}"/>
              </a:ext>
            </a:extLst>
          </p:cNvPr>
          <p:cNvSpPr/>
          <p:nvPr/>
        </p:nvSpPr>
        <p:spPr>
          <a:xfrm rot="5400000">
            <a:off x="2062720" y="3508249"/>
            <a:ext cx="305534" cy="129654"/>
          </a:xfrm>
          <a:prstGeom prst="triangle">
            <a:avLst/>
          </a:prstGeom>
          <a:solidFill>
            <a:srgbClr val="568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riángulo isósceles 11">
            <a:extLst>
              <a:ext uri="{FF2B5EF4-FFF2-40B4-BE49-F238E27FC236}">
                <a16:creationId xmlns:a16="http://schemas.microsoft.com/office/drawing/2014/main" id="{C6B4A36E-7CE2-4D1B-8584-E66976204B3B}"/>
              </a:ext>
            </a:extLst>
          </p:cNvPr>
          <p:cNvSpPr/>
          <p:nvPr/>
        </p:nvSpPr>
        <p:spPr>
          <a:xfrm rot="5400000">
            <a:off x="2058170" y="4626241"/>
            <a:ext cx="305534" cy="129654"/>
          </a:xfrm>
          <a:prstGeom prst="triangle">
            <a:avLst/>
          </a:prstGeom>
          <a:solidFill>
            <a:srgbClr val="568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riángulo isósceles 12">
            <a:extLst>
              <a:ext uri="{FF2B5EF4-FFF2-40B4-BE49-F238E27FC236}">
                <a16:creationId xmlns:a16="http://schemas.microsoft.com/office/drawing/2014/main" id="{A0FFEACD-2FEF-4EB9-98AF-448388E25BB4}"/>
              </a:ext>
            </a:extLst>
          </p:cNvPr>
          <p:cNvSpPr/>
          <p:nvPr/>
        </p:nvSpPr>
        <p:spPr>
          <a:xfrm rot="5400000">
            <a:off x="2058170" y="4205053"/>
            <a:ext cx="305534" cy="129654"/>
          </a:xfrm>
          <a:prstGeom prst="triangle">
            <a:avLst/>
          </a:prstGeom>
          <a:solidFill>
            <a:srgbClr val="568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EAEFB3F1-0A40-4D25-A745-ED84BC57FF41}"/>
              </a:ext>
            </a:extLst>
          </p:cNvPr>
          <p:cNvSpPr/>
          <p:nvPr/>
        </p:nvSpPr>
        <p:spPr>
          <a:xfrm rot="5400000">
            <a:off x="2058170" y="4950538"/>
            <a:ext cx="305534" cy="129654"/>
          </a:xfrm>
          <a:prstGeom prst="triangle">
            <a:avLst/>
          </a:prstGeom>
          <a:solidFill>
            <a:srgbClr val="568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Gráfico 2" descr="Presentación con elemento multimedia">
            <a:extLst>
              <a:ext uri="{FF2B5EF4-FFF2-40B4-BE49-F238E27FC236}">
                <a16:creationId xmlns:a16="http://schemas.microsoft.com/office/drawing/2014/main" id="{E5FE5BB0-7EB1-43C8-AF55-501863F65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4133" y="3147519"/>
            <a:ext cx="1156647" cy="1156647"/>
          </a:xfrm>
          <a:prstGeom prst="rect">
            <a:avLst/>
          </a:prstGeom>
        </p:spPr>
      </p:pic>
      <p:sp>
        <p:nvSpPr>
          <p:cNvPr id="15" name="Triángulo isósceles 14">
            <a:extLst>
              <a:ext uri="{FF2B5EF4-FFF2-40B4-BE49-F238E27FC236}">
                <a16:creationId xmlns:a16="http://schemas.microsoft.com/office/drawing/2014/main" id="{93409D42-7DE8-46B6-A1E7-3DE61156BE7B}"/>
              </a:ext>
            </a:extLst>
          </p:cNvPr>
          <p:cNvSpPr/>
          <p:nvPr/>
        </p:nvSpPr>
        <p:spPr>
          <a:xfrm rot="2915010">
            <a:off x="9284056" y="1920966"/>
            <a:ext cx="711623" cy="543577"/>
          </a:xfrm>
          <a:prstGeom prst="triangle">
            <a:avLst/>
          </a:prstGeom>
          <a:solidFill>
            <a:srgbClr val="598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52788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88B4E10-588D-496E-9575-CAF0D1EC5117}"/>
              </a:ext>
            </a:extLst>
          </p:cNvPr>
          <p:cNvSpPr/>
          <p:nvPr/>
        </p:nvSpPr>
        <p:spPr>
          <a:xfrm>
            <a:off x="2411896" y="1165717"/>
            <a:ext cx="6867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b="1">
                <a:solidFill>
                  <a:srgbClr val="3F3F3F"/>
                </a:solidFill>
                <a:latin typeface="Raleway"/>
              </a:rPr>
              <a:t>Involucra emocionalmente a las personas en el resultado</a:t>
            </a:r>
            <a:endParaRPr lang="es-ES" b="1" i="0">
              <a:solidFill>
                <a:srgbClr val="3F3F3F"/>
              </a:solidFill>
              <a:effectLst/>
              <a:latin typeface="Raleway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7033443-7CB9-461F-9BE8-5F3E446C03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9934" y="1999141"/>
            <a:ext cx="5084776" cy="260743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45A18F5-AB47-43CE-AA16-E95423528637}"/>
              </a:ext>
            </a:extLst>
          </p:cNvPr>
          <p:cNvSpPr/>
          <p:nvPr/>
        </p:nvSpPr>
        <p:spPr>
          <a:xfrm>
            <a:off x="2899304" y="4759719"/>
            <a:ext cx="5186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>
                <a:solidFill>
                  <a:srgbClr val="595959"/>
                </a:solidFill>
                <a:latin typeface="Roboto"/>
              </a:rPr>
              <a:t>¿Qué se siente una vez que se logra el objetivo?</a:t>
            </a:r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A290149-EE22-420E-B296-62E039D9F170}"/>
              </a:ext>
            </a:extLst>
          </p:cNvPr>
          <p:cNvSpPr/>
          <p:nvPr/>
        </p:nvSpPr>
        <p:spPr>
          <a:xfrm>
            <a:off x="2949934" y="5488436"/>
            <a:ext cx="5186035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 dirty="0">
                <a:solidFill>
                  <a:srgbClr val="595959"/>
                </a:solidFill>
                <a:latin typeface="Roboto"/>
              </a:rPr>
              <a:t>Piénsalo desde tu propia perspectiva. Si no hay una olla de oro al final del arco iris, ¿por qué molestarse en ir en esa dirección?</a:t>
            </a:r>
            <a:endParaRPr lang="es-ES" dirty="0">
              <a:cs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B303B-7027-89D7-1D69-F9D50048EB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68" y="186062"/>
            <a:ext cx="10957931" cy="78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9733B-5D9D-7336-D3AF-938221CCC692}"/>
              </a:ext>
            </a:extLst>
          </p:cNvPr>
          <p:cNvSpPr txBox="1"/>
          <p:nvPr/>
        </p:nvSpPr>
        <p:spPr>
          <a:xfrm>
            <a:off x="3886918" y="368581"/>
            <a:ext cx="4527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Arial"/>
                <a:cs typeface="Arial"/>
              </a:rPr>
              <a:t>Manipulación</a:t>
            </a:r>
            <a:r>
              <a:rPr lang="en-US" b="1">
                <a:latin typeface="Arial"/>
                <a:cs typeface="Arial"/>
              </a:rPr>
              <a:t> de </a:t>
            </a:r>
            <a:r>
              <a:rPr lang="en-US" b="1" err="1">
                <a:latin typeface="Arial"/>
                <a:cs typeface="Arial"/>
              </a:rPr>
              <a:t>Contenidos</a:t>
            </a:r>
            <a:r>
              <a:rPr lang="en-US" b="1">
                <a:latin typeface="Arial"/>
                <a:cs typeface="Arial"/>
              </a:rPr>
              <a:t> </a:t>
            </a:r>
            <a:r>
              <a:rPr lang="en-US" b="1" err="1">
                <a:latin typeface="Arial"/>
                <a:cs typeface="Arial"/>
              </a:rPr>
              <a:t>Digitales</a:t>
            </a:r>
            <a:endParaRPr lang="en-US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25935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7140D345-16D0-4636-8AEB-BEF751E92509}"/>
              </a:ext>
            </a:extLst>
          </p:cNvPr>
          <p:cNvSpPr/>
          <p:nvPr/>
        </p:nvSpPr>
        <p:spPr>
          <a:xfrm>
            <a:off x="1990847" y="1879149"/>
            <a:ext cx="3761768" cy="4070237"/>
          </a:xfrm>
          <a:custGeom>
            <a:avLst/>
            <a:gdLst>
              <a:gd name="connsiteX0" fmla="*/ 0 w 2662177"/>
              <a:gd name="connsiteY0" fmla="*/ 0 h 3278722"/>
              <a:gd name="connsiteX1" fmla="*/ 2662177 w 2662177"/>
              <a:gd name="connsiteY1" fmla="*/ 0 h 3278722"/>
              <a:gd name="connsiteX2" fmla="*/ 2662177 w 2662177"/>
              <a:gd name="connsiteY2" fmla="*/ 2378790 h 3278722"/>
              <a:gd name="connsiteX3" fmla="*/ 1342642 w 2662177"/>
              <a:gd name="connsiteY3" fmla="*/ 3278722 h 3278722"/>
              <a:gd name="connsiteX4" fmla="*/ 0 w 2662177"/>
              <a:gd name="connsiteY4" fmla="*/ 2378790 h 327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177" h="3278722">
                <a:moveTo>
                  <a:pt x="0" y="0"/>
                </a:moveTo>
                <a:lnTo>
                  <a:pt x="2662177" y="0"/>
                </a:lnTo>
                <a:lnTo>
                  <a:pt x="2662177" y="2378790"/>
                </a:lnTo>
                <a:lnTo>
                  <a:pt x="1342642" y="3278722"/>
                </a:lnTo>
                <a:lnTo>
                  <a:pt x="0" y="2378790"/>
                </a:lnTo>
                <a:close/>
              </a:path>
            </a:pathLst>
          </a:custGeom>
          <a:solidFill>
            <a:srgbClr val="84C7B5"/>
          </a:solidFill>
          <a:ln>
            <a:solidFill>
              <a:srgbClr val="83C6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A6B97ED8-7F52-49E0-886C-2A5ABC3B65E6}"/>
              </a:ext>
            </a:extLst>
          </p:cNvPr>
          <p:cNvSpPr/>
          <p:nvPr/>
        </p:nvSpPr>
        <p:spPr>
          <a:xfrm>
            <a:off x="1990849" y="1341697"/>
            <a:ext cx="3761768" cy="4070237"/>
          </a:xfrm>
          <a:custGeom>
            <a:avLst/>
            <a:gdLst>
              <a:gd name="connsiteX0" fmla="*/ 0 w 2662177"/>
              <a:gd name="connsiteY0" fmla="*/ 0 h 3278722"/>
              <a:gd name="connsiteX1" fmla="*/ 2662177 w 2662177"/>
              <a:gd name="connsiteY1" fmla="*/ 0 h 3278722"/>
              <a:gd name="connsiteX2" fmla="*/ 2662177 w 2662177"/>
              <a:gd name="connsiteY2" fmla="*/ 2378790 h 3278722"/>
              <a:gd name="connsiteX3" fmla="*/ 1342642 w 2662177"/>
              <a:gd name="connsiteY3" fmla="*/ 3278722 h 3278722"/>
              <a:gd name="connsiteX4" fmla="*/ 0 w 2662177"/>
              <a:gd name="connsiteY4" fmla="*/ 2378790 h 327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177" h="3278722">
                <a:moveTo>
                  <a:pt x="0" y="0"/>
                </a:moveTo>
                <a:lnTo>
                  <a:pt x="2662177" y="0"/>
                </a:lnTo>
                <a:lnTo>
                  <a:pt x="2662177" y="2378790"/>
                </a:lnTo>
                <a:lnTo>
                  <a:pt x="1342642" y="3278722"/>
                </a:lnTo>
                <a:lnTo>
                  <a:pt x="0" y="2378790"/>
                </a:lnTo>
                <a:close/>
              </a:path>
            </a:pathLst>
          </a:custGeom>
          <a:solidFill>
            <a:srgbClr val="6FADC4"/>
          </a:solidFill>
          <a:ln>
            <a:solidFill>
              <a:srgbClr val="70AE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4604703D-266F-46A9-B147-0FAA543138BF}"/>
              </a:ext>
            </a:extLst>
          </p:cNvPr>
          <p:cNvSpPr/>
          <p:nvPr/>
        </p:nvSpPr>
        <p:spPr>
          <a:xfrm>
            <a:off x="1990848" y="793443"/>
            <a:ext cx="3761768" cy="4070237"/>
          </a:xfrm>
          <a:custGeom>
            <a:avLst/>
            <a:gdLst>
              <a:gd name="connsiteX0" fmla="*/ 0 w 2662177"/>
              <a:gd name="connsiteY0" fmla="*/ 0 h 3278722"/>
              <a:gd name="connsiteX1" fmla="*/ 2662177 w 2662177"/>
              <a:gd name="connsiteY1" fmla="*/ 0 h 3278722"/>
              <a:gd name="connsiteX2" fmla="*/ 2662177 w 2662177"/>
              <a:gd name="connsiteY2" fmla="*/ 2378790 h 3278722"/>
              <a:gd name="connsiteX3" fmla="*/ 1342642 w 2662177"/>
              <a:gd name="connsiteY3" fmla="*/ 3278722 h 3278722"/>
              <a:gd name="connsiteX4" fmla="*/ 0 w 2662177"/>
              <a:gd name="connsiteY4" fmla="*/ 2378790 h 327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177" h="3278722">
                <a:moveTo>
                  <a:pt x="0" y="0"/>
                </a:moveTo>
                <a:lnTo>
                  <a:pt x="2662177" y="0"/>
                </a:lnTo>
                <a:lnTo>
                  <a:pt x="2662177" y="2378790"/>
                </a:lnTo>
                <a:lnTo>
                  <a:pt x="1342642" y="3278722"/>
                </a:lnTo>
                <a:lnTo>
                  <a:pt x="0" y="2378790"/>
                </a:lnTo>
                <a:close/>
              </a:path>
            </a:pathLst>
          </a:custGeom>
          <a:solidFill>
            <a:srgbClr val="1387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7D2E1848-F0DC-4E60-8315-5E4B58986509}"/>
              </a:ext>
            </a:extLst>
          </p:cNvPr>
          <p:cNvSpPr/>
          <p:nvPr/>
        </p:nvSpPr>
        <p:spPr>
          <a:xfrm>
            <a:off x="1988181" y="381483"/>
            <a:ext cx="3761768" cy="4070237"/>
          </a:xfrm>
          <a:custGeom>
            <a:avLst/>
            <a:gdLst>
              <a:gd name="connsiteX0" fmla="*/ 0 w 2662177"/>
              <a:gd name="connsiteY0" fmla="*/ 0 h 3278722"/>
              <a:gd name="connsiteX1" fmla="*/ 2662177 w 2662177"/>
              <a:gd name="connsiteY1" fmla="*/ 0 h 3278722"/>
              <a:gd name="connsiteX2" fmla="*/ 2662177 w 2662177"/>
              <a:gd name="connsiteY2" fmla="*/ 2378790 h 3278722"/>
              <a:gd name="connsiteX3" fmla="*/ 1342642 w 2662177"/>
              <a:gd name="connsiteY3" fmla="*/ 3278722 h 3278722"/>
              <a:gd name="connsiteX4" fmla="*/ 0 w 2662177"/>
              <a:gd name="connsiteY4" fmla="*/ 2378790 h 327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177" h="3278722">
                <a:moveTo>
                  <a:pt x="0" y="0"/>
                </a:moveTo>
                <a:lnTo>
                  <a:pt x="2662177" y="0"/>
                </a:lnTo>
                <a:lnTo>
                  <a:pt x="2662177" y="2378790"/>
                </a:lnTo>
                <a:lnTo>
                  <a:pt x="1342642" y="3278722"/>
                </a:lnTo>
                <a:lnTo>
                  <a:pt x="0" y="2378790"/>
                </a:lnTo>
                <a:close/>
              </a:path>
            </a:pathLst>
          </a:custGeom>
          <a:solidFill>
            <a:srgbClr val="4655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1E0F94F-D1C9-46E8-8E65-FF5C2014F8C6}"/>
              </a:ext>
            </a:extLst>
          </p:cNvPr>
          <p:cNvSpPr/>
          <p:nvPr/>
        </p:nvSpPr>
        <p:spPr>
          <a:xfrm>
            <a:off x="3261461" y="552911"/>
            <a:ext cx="1435673" cy="117825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BCBA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99B3488-73AE-4DF4-A40C-693F3380ADE1}"/>
              </a:ext>
            </a:extLst>
          </p:cNvPr>
          <p:cNvSpPr txBox="1"/>
          <p:nvPr/>
        </p:nvSpPr>
        <p:spPr>
          <a:xfrm>
            <a:off x="3135288" y="1871625"/>
            <a:ext cx="1822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Bell MT" panose="02020503060305020303" pitchFamily="18" charset="0"/>
              </a:rPr>
              <a:t>OBJETIVO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2D6F974-7B38-40A4-8CD9-94BC84C8EEF3}"/>
              </a:ext>
            </a:extLst>
          </p:cNvPr>
          <p:cNvCxnSpPr>
            <a:cxnSpLocks/>
          </p:cNvCxnSpPr>
          <p:nvPr/>
        </p:nvCxnSpPr>
        <p:spPr>
          <a:xfrm>
            <a:off x="3005004" y="2416602"/>
            <a:ext cx="2082980" cy="0"/>
          </a:xfrm>
          <a:prstGeom prst="line">
            <a:avLst/>
          </a:prstGeom>
          <a:ln>
            <a:solidFill>
              <a:srgbClr val="509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ángulo isósceles 19">
            <a:extLst>
              <a:ext uri="{FF2B5EF4-FFF2-40B4-BE49-F238E27FC236}">
                <a16:creationId xmlns:a16="http://schemas.microsoft.com/office/drawing/2014/main" id="{F47AE1A5-6067-42CF-9D9F-3C42B0424949}"/>
              </a:ext>
            </a:extLst>
          </p:cNvPr>
          <p:cNvSpPr/>
          <p:nvPr/>
        </p:nvSpPr>
        <p:spPr>
          <a:xfrm>
            <a:off x="6084544" y="255992"/>
            <a:ext cx="6107456" cy="6596312"/>
          </a:xfrm>
          <a:prstGeom prst="triangle">
            <a:avLst>
              <a:gd name="adj" fmla="val 100000"/>
            </a:avLst>
          </a:prstGeom>
          <a:solidFill>
            <a:srgbClr val="138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Diagrama de flujo: proceso 22">
            <a:extLst>
              <a:ext uri="{FF2B5EF4-FFF2-40B4-BE49-F238E27FC236}">
                <a16:creationId xmlns:a16="http://schemas.microsoft.com/office/drawing/2014/main" id="{C823E86F-2A5B-4625-8ED6-D3BD336CBBA0}"/>
              </a:ext>
            </a:extLst>
          </p:cNvPr>
          <p:cNvSpPr/>
          <p:nvPr/>
        </p:nvSpPr>
        <p:spPr>
          <a:xfrm>
            <a:off x="7755038" y="1628353"/>
            <a:ext cx="4436962" cy="208730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Diagrama de flujo: proceso 23">
            <a:extLst>
              <a:ext uri="{FF2B5EF4-FFF2-40B4-BE49-F238E27FC236}">
                <a16:creationId xmlns:a16="http://schemas.microsoft.com/office/drawing/2014/main" id="{B3004DDF-04D7-4337-B265-9D0F5A93C381}"/>
              </a:ext>
            </a:extLst>
          </p:cNvPr>
          <p:cNvSpPr/>
          <p:nvPr/>
        </p:nvSpPr>
        <p:spPr>
          <a:xfrm>
            <a:off x="6084544" y="4010719"/>
            <a:ext cx="6107456" cy="284158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2D473323-B419-4270-8E10-A13B2C7550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06" b="89844" l="9524" r="89286">
                        <a14:foregroundMark x1="60714" y1="67188" x2="60714" y2="67188"/>
                        <a14:foregroundMark x1="53571" y1="43750" x2="60714" y2="85938"/>
                        <a14:foregroundMark x1="34524" y1="58594" x2="38095" y2="71094"/>
                        <a14:foregroundMark x1="55952" y1="16406" x2="55952" y2="16406"/>
                        <a14:foregroundMark x1="48810" y1="10156" x2="48810" y2="10156"/>
                        <a14:foregroundMark x1="50000" y1="3906" x2="50000" y2="3906"/>
                        <a14:foregroundMark x1="55952" y1="15625" x2="55952" y2="15625"/>
                        <a14:foregroundMark x1="57143" y1="30469" x2="57143" y2="30469"/>
                        <a14:foregroundMark x1="70238" y1="30469" x2="70238" y2="30469"/>
                        <a14:foregroundMark x1="48810" y1="32031" x2="48810" y2="32031"/>
                        <a14:foregroundMark x1="39286" y1="31250" x2="39286" y2="31250"/>
                        <a14:foregroundMark x1="28571" y1="31250" x2="28571" y2="31250"/>
                        <a14:foregroundMark x1="57143" y1="38281" x2="57143" y2="38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4999" y="727901"/>
            <a:ext cx="608596" cy="92738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8AFA3A30-1EE2-43D4-A48B-5F06AD20981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5636" y="1622181"/>
            <a:ext cx="1802904" cy="2087303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3D148216-2B2C-4C47-B425-4D9B64385D65}"/>
              </a:ext>
            </a:extLst>
          </p:cNvPr>
          <p:cNvSpPr txBox="1"/>
          <p:nvPr/>
        </p:nvSpPr>
        <p:spPr>
          <a:xfrm>
            <a:off x="9781925" y="1958011"/>
            <a:ext cx="22557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Cooperación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para conseguir los objetivos</a:t>
            </a: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905D839A-33AA-4F89-8D12-3AA8CDBFCDD5}"/>
              </a:ext>
            </a:extLst>
          </p:cNvPr>
          <p:cNvSpPr/>
          <p:nvPr/>
        </p:nvSpPr>
        <p:spPr>
          <a:xfrm>
            <a:off x="8307493" y="4767514"/>
            <a:ext cx="1251047" cy="973068"/>
          </a:xfrm>
          <a:prstGeom prst="hexagon">
            <a:avLst/>
          </a:prstGeom>
          <a:solidFill>
            <a:srgbClr val="1387AF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95CB564-6AC3-43C5-8B3D-FE2982D81C8F}"/>
              </a:ext>
            </a:extLst>
          </p:cNvPr>
          <p:cNvSpPr txBox="1"/>
          <p:nvPr/>
        </p:nvSpPr>
        <p:spPr>
          <a:xfrm>
            <a:off x="8300882" y="5100159"/>
            <a:ext cx="1375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Transformación</a:t>
            </a:r>
          </a:p>
        </p:txBody>
      </p:sp>
      <p:sp>
        <p:nvSpPr>
          <p:cNvPr id="47" name="Hexágono 46">
            <a:extLst>
              <a:ext uri="{FF2B5EF4-FFF2-40B4-BE49-F238E27FC236}">
                <a16:creationId xmlns:a16="http://schemas.microsoft.com/office/drawing/2014/main" id="{11DE487D-2BAF-4409-BC36-D1EAABCFD1ED}"/>
              </a:ext>
            </a:extLst>
          </p:cNvPr>
          <p:cNvSpPr/>
          <p:nvPr/>
        </p:nvSpPr>
        <p:spPr>
          <a:xfrm>
            <a:off x="7279826" y="5337049"/>
            <a:ext cx="1251047" cy="973068"/>
          </a:xfrm>
          <a:prstGeom prst="hexagon">
            <a:avLst/>
          </a:prstGeom>
          <a:solidFill>
            <a:srgbClr val="465569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D9055C5-F405-4BBF-9FBE-BCE94D580BE8}"/>
              </a:ext>
            </a:extLst>
          </p:cNvPr>
          <p:cNvSpPr txBox="1"/>
          <p:nvPr/>
        </p:nvSpPr>
        <p:spPr>
          <a:xfrm>
            <a:off x="7387995" y="5662000"/>
            <a:ext cx="13756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>
                <a:solidFill>
                  <a:schemeClr val="bg1"/>
                </a:solidFill>
              </a:rPr>
              <a:t>Recolección</a:t>
            </a: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368790B7-4165-44DD-BE16-232BB7F06141}"/>
              </a:ext>
            </a:extLst>
          </p:cNvPr>
          <p:cNvSpPr/>
          <p:nvPr/>
        </p:nvSpPr>
        <p:spPr>
          <a:xfrm>
            <a:off x="7255684" y="4262774"/>
            <a:ext cx="1251047" cy="973068"/>
          </a:xfrm>
          <a:prstGeom prst="hexagon">
            <a:avLst/>
          </a:prstGeom>
          <a:solidFill>
            <a:srgbClr val="E7E6E6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0" name="Gráfico 49" descr="Bombilla">
            <a:extLst>
              <a:ext uri="{FF2B5EF4-FFF2-40B4-BE49-F238E27FC236}">
                <a16:creationId xmlns:a16="http://schemas.microsoft.com/office/drawing/2014/main" id="{BE351A4E-7F6A-471E-B6B0-BF8B63D3DD0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5345" y="4400185"/>
            <a:ext cx="769229" cy="769229"/>
          </a:xfrm>
          <a:prstGeom prst="rect">
            <a:avLst/>
          </a:prstGeom>
        </p:spPr>
      </p:pic>
      <p:sp>
        <p:nvSpPr>
          <p:cNvPr id="52" name="Hexágono 51">
            <a:extLst>
              <a:ext uri="{FF2B5EF4-FFF2-40B4-BE49-F238E27FC236}">
                <a16:creationId xmlns:a16="http://schemas.microsoft.com/office/drawing/2014/main" id="{8BBE063C-302C-4E52-83D0-C9A2801898E5}"/>
              </a:ext>
            </a:extLst>
          </p:cNvPr>
          <p:cNvSpPr/>
          <p:nvPr/>
        </p:nvSpPr>
        <p:spPr>
          <a:xfrm>
            <a:off x="8373455" y="5781749"/>
            <a:ext cx="1251047" cy="973068"/>
          </a:xfrm>
          <a:prstGeom prst="hexagon">
            <a:avLst/>
          </a:prstGeom>
          <a:solidFill>
            <a:srgbClr val="E7E6E6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3" name="Gráfico 52" descr="Reloj de arena">
            <a:extLst>
              <a:ext uri="{FF2B5EF4-FFF2-40B4-BE49-F238E27FC236}">
                <a16:creationId xmlns:a16="http://schemas.microsoft.com/office/drawing/2014/main" id="{9730B1B2-5A53-4E4F-97DF-9C07555E6E6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1197" y="5884360"/>
            <a:ext cx="714973" cy="714973"/>
          </a:xfrm>
          <a:prstGeom prst="rect">
            <a:avLst/>
          </a:prstGeom>
        </p:spPr>
      </p:pic>
      <p:sp>
        <p:nvSpPr>
          <p:cNvPr id="54" name="Hexágono 53">
            <a:extLst>
              <a:ext uri="{FF2B5EF4-FFF2-40B4-BE49-F238E27FC236}">
                <a16:creationId xmlns:a16="http://schemas.microsoft.com/office/drawing/2014/main" id="{CD948C81-C448-436D-9562-8DC2686C8B66}"/>
              </a:ext>
            </a:extLst>
          </p:cNvPr>
          <p:cNvSpPr/>
          <p:nvPr/>
        </p:nvSpPr>
        <p:spPr>
          <a:xfrm>
            <a:off x="9402114" y="5194707"/>
            <a:ext cx="1251047" cy="973068"/>
          </a:xfrm>
          <a:prstGeom prst="hexagon">
            <a:avLst/>
          </a:prstGeom>
          <a:solidFill>
            <a:srgbClr val="6FADC4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23F4D7D8-309E-4525-97DA-0FE07B811117}"/>
              </a:ext>
            </a:extLst>
          </p:cNvPr>
          <p:cNvSpPr/>
          <p:nvPr/>
        </p:nvSpPr>
        <p:spPr>
          <a:xfrm>
            <a:off x="9340134" y="4186440"/>
            <a:ext cx="1251047" cy="973068"/>
          </a:xfrm>
          <a:prstGeom prst="hexagon">
            <a:avLst/>
          </a:prstGeom>
          <a:solidFill>
            <a:srgbClr val="E7E6E6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Hexágono 55">
            <a:extLst>
              <a:ext uri="{FF2B5EF4-FFF2-40B4-BE49-F238E27FC236}">
                <a16:creationId xmlns:a16="http://schemas.microsoft.com/office/drawing/2014/main" id="{382BA56D-4135-42F2-9DFA-8C707E150C47}"/>
              </a:ext>
            </a:extLst>
          </p:cNvPr>
          <p:cNvSpPr/>
          <p:nvPr/>
        </p:nvSpPr>
        <p:spPr>
          <a:xfrm>
            <a:off x="10459431" y="5671937"/>
            <a:ext cx="1251047" cy="973068"/>
          </a:xfrm>
          <a:prstGeom prst="hexagon">
            <a:avLst/>
          </a:prstGeom>
          <a:solidFill>
            <a:srgbClr val="E7E6E6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D131D83-C360-46C5-BD03-5908D3DA06DF}"/>
              </a:ext>
            </a:extLst>
          </p:cNvPr>
          <p:cNvSpPr txBox="1"/>
          <p:nvPr/>
        </p:nvSpPr>
        <p:spPr>
          <a:xfrm>
            <a:off x="9499833" y="5508111"/>
            <a:ext cx="121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Visualización</a:t>
            </a:r>
          </a:p>
        </p:txBody>
      </p:sp>
      <p:pic>
        <p:nvPicPr>
          <p:cNvPr id="59" name="Gráfico 58" descr="Lápiz">
            <a:extLst>
              <a:ext uri="{FF2B5EF4-FFF2-40B4-BE49-F238E27FC236}">
                <a16:creationId xmlns:a16="http://schemas.microsoft.com/office/drawing/2014/main" id="{6958FF2F-E4F4-4F36-9E55-755693597E1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502" y="4305947"/>
            <a:ext cx="723952" cy="723952"/>
          </a:xfrm>
          <a:prstGeom prst="rect">
            <a:avLst/>
          </a:prstGeom>
        </p:spPr>
      </p:pic>
      <p:pic>
        <p:nvPicPr>
          <p:cNvPr id="61" name="Gráfico 60" descr="Pantalla de proyección">
            <a:extLst>
              <a:ext uri="{FF2B5EF4-FFF2-40B4-BE49-F238E27FC236}">
                <a16:creationId xmlns:a16="http://schemas.microsoft.com/office/drawing/2014/main" id="{4A852F3C-72ED-47A8-9EBD-1F390755FC1E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89301" y="5790806"/>
            <a:ext cx="779786" cy="779786"/>
          </a:xfrm>
          <a:prstGeom prst="rect">
            <a:avLst/>
          </a:prstGeom>
        </p:spPr>
      </p:pic>
      <p:sp>
        <p:nvSpPr>
          <p:cNvPr id="62" name="Hexágono 61">
            <a:extLst>
              <a:ext uri="{FF2B5EF4-FFF2-40B4-BE49-F238E27FC236}">
                <a16:creationId xmlns:a16="http://schemas.microsoft.com/office/drawing/2014/main" id="{52E1AF1F-040B-4E7E-898F-79E8D06930BE}"/>
              </a:ext>
            </a:extLst>
          </p:cNvPr>
          <p:cNvSpPr/>
          <p:nvPr/>
        </p:nvSpPr>
        <p:spPr>
          <a:xfrm>
            <a:off x="10429507" y="4639435"/>
            <a:ext cx="1251047" cy="973068"/>
          </a:xfrm>
          <a:prstGeom prst="hexagon">
            <a:avLst/>
          </a:prstGeom>
          <a:solidFill>
            <a:srgbClr val="84C7B5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309B7AC2-4FB6-4EF4-858B-649BBE9BA1B8}"/>
              </a:ext>
            </a:extLst>
          </p:cNvPr>
          <p:cNvSpPr txBox="1"/>
          <p:nvPr/>
        </p:nvSpPr>
        <p:spPr>
          <a:xfrm>
            <a:off x="10786643" y="4984018"/>
            <a:ext cx="631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474681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576E3F7-E2B0-4329-A2A6-808BE168F1FE}"/>
              </a:ext>
            </a:extLst>
          </p:cNvPr>
          <p:cNvSpPr/>
          <p:nvPr/>
        </p:nvSpPr>
        <p:spPr>
          <a:xfrm>
            <a:off x="1801505" y="2033516"/>
            <a:ext cx="8065826" cy="3466532"/>
          </a:xfrm>
          <a:prstGeom prst="roundRect">
            <a:avLst>
              <a:gd name="adj" fmla="val 28912"/>
            </a:avLst>
          </a:prstGeom>
          <a:gradFill flip="none" rotWithShape="1">
            <a:gsLst>
              <a:gs pos="0">
                <a:srgbClr val="7030A0"/>
              </a:gs>
              <a:gs pos="94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45E004F-D096-4BAC-B415-CE2D01AA905F}"/>
              </a:ext>
            </a:extLst>
          </p:cNvPr>
          <p:cNvSpPr/>
          <p:nvPr/>
        </p:nvSpPr>
        <p:spPr>
          <a:xfrm>
            <a:off x="7469874" y="2835322"/>
            <a:ext cx="2169994" cy="182197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A3C19F-0F91-4EBE-97B3-3863FC985C89}"/>
              </a:ext>
            </a:extLst>
          </p:cNvPr>
          <p:cNvSpPr txBox="1"/>
          <p:nvPr/>
        </p:nvSpPr>
        <p:spPr>
          <a:xfrm>
            <a:off x="2210937" y="2346993"/>
            <a:ext cx="3780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</a:rPr>
              <a:t>5.- Uso de medios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737C50-6E33-4E80-A967-F9FDEF92DD66}"/>
              </a:ext>
            </a:extLst>
          </p:cNvPr>
          <p:cNvSpPr txBox="1"/>
          <p:nvPr/>
        </p:nvSpPr>
        <p:spPr>
          <a:xfrm>
            <a:off x="2324669" y="3332270"/>
            <a:ext cx="4743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Trabajando con imágenes</a:t>
            </a:r>
          </a:p>
          <a:p>
            <a:r>
              <a:rPr lang="es-ES" sz="2400" dirty="0">
                <a:solidFill>
                  <a:schemeClr val="bg1"/>
                </a:solidFill>
              </a:rPr>
              <a:t>Optimización de formatos</a:t>
            </a:r>
          </a:p>
          <a:p>
            <a:r>
              <a:rPr lang="es-ES" sz="2400" dirty="0">
                <a:solidFill>
                  <a:schemeClr val="bg1"/>
                </a:solidFill>
              </a:rPr>
              <a:t>Trabajando con vídeos</a:t>
            </a:r>
          </a:p>
          <a:p>
            <a:r>
              <a:rPr lang="es-ES" sz="2400" dirty="0">
                <a:solidFill>
                  <a:schemeClr val="bg1"/>
                </a:solidFill>
              </a:rPr>
              <a:t>Dinamización 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9E5610D-F856-4B82-BA90-87A15D4840DE}"/>
              </a:ext>
            </a:extLst>
          </p:cNvPr>
          <p:cNvCxnSpPr/>
          <p:nvPr/>
        </p:nvCxnSpPr>
        <p:spPr>
          <a:xfrm>
            <a:off x="2324669" y="3207224"/>
            <a:ext cx="43490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0B9CC8BF-0CB3-4F6C-B416-563A01B77E97}"/>
              </a:ext>
            </a:extLst>
          </p:cNvPr>
          <p:cNvSpPr/>
          <p:nvPr/>
        </p:nvSpPr>
        <p:spPr>
          <a:xfrm rot="5400000">
            <a:off x="2062720" y="3508249"/>
            <a:ext cx="305534" cy="129654"/>
          </a:xfrm>
          <a:prstGeom prst="triangle">
            <a:avLst/>
          </a:prstGeom>
          <a:solidFill>
            <a:srgbClr val="763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riángulo isósceles 11">
            <a:extLst>
              <a:ext uri="{FF2B5EF4-FFF2-40B4-BE49-F238E27FC236}">
                <a16:creationId xmlns:a16="http://schemas.microsoft.com/office/drawing/2014/main" id="{C6B4A36E-7CE2-4D1B-8584-E66976204B3B}"/>
              </a:ext>
            </a:extLst>
          </p:cNvPr>
          <p:cNvSpPr/>
          <p:nvPr/>
        </p:nvSpPr>
        <p:spPr>
          <a:xfrm rot="5400000">
            <a:off x="2058170" y="4244725"/>
            <a:ext cx="305534" cy="129654"/>
          </a:xfrm>
          <a:prstGeom prst="triangle">
            <a:avLst/>
          </a:prstGeom>
          <a:solidFill>
            <a:srgbClr val="763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riángulo isósceles 12">
            <a:extLst>
              <a:ext uri="{FF2B5EF4-FFF2-40B4-BE49-F238E27FC236}">
                <a16:creationId xmlns:a16="http://schemas.microsoft.com/office/drawing/2014/main" id="{A0FFEACD-2FEF-4EB9-98AF-448388E25BB4}"/>
              </a:ext>
            </a:extLst>
          </p:cNvPr>
          <p:cNvSpPr/>
          <p:nvPr/>
        </p:nvSpPr>
        <p:spPr>
          <a:xfrm rot="5400000">
            <a:off x="2058170" y="3905259"/>
            <a:ext cx="305534" cy="129654"/>
          </a:xfrm>
          <a:prstGeom prst="triangle">
            <a:avLst/>
          </a:prstGeom>
          <a:solidFill>
            <a:srgbClr val="763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EAEFB3F1-0A40-4D25-A745-ED84BC57FF41}"/>
              </a:ext>
            </a:extLst>
          </p:cNvPr>
          <p:cNvSpPr/>
          <p:nvPr/>
        </p:nvSpPr>
        <p:spPr>
          <a:xfrm rot="5400000">
            <a:off x="2061581" y="4610822"/>
            <a:ext cx="305534" cy="129654"/>
          </a:xfrm>
          <a:prstGeom prst="triangle">
            <a:avLst/>
          </a:prstGeom>
          <a:solidFill>
            <a:srgbClr val="763A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Gráfico 2" descr="Presentación con elemento multimedia">
            <a:extLst>
              <a:ext uri="{FF2B5EF4-FFF2-40B4-BE49-F238E27FC236}">
                <a16:creationId xmlns:a16="http://schemas.microsoft.com/office/drawing/2014/main" id="{E5FE5BB0-7EB1-43C8-AF55-501863F65E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2166" y="2931768"/>
            <a:ext cx="749490" cy="749490"/>
          </a:xfrm>
          <a:prstGeom prst="rect">
            <a:avLst/>
          </a:prstGeom>
        </p:spPr>
      </p:pic>
      <p:sp>
        <p:nvSpPr>
          <p:cNvPr id="2" name="Triángulo isósceles 1">
            <a:extLst>
              <a:ext uri="{FF2B5EF4-FFF2-40B4-BE49-F238E27FC236}">
                <a16:creationId xmlns:a16="http://schemas.microsoft.com/office/drawing/2014/main" id="{E4A9BB46-0867-4972-9A13-B0B894D305EF}"/>
              </a:ext>
            </a:extLst>
          </p:cNvPr>
          <p:cNvSpPr/>
          <p:nvPr/>
        </p:nvSpPr>
        <p:spPr>
          <a:xfrm rot="8562293">
            <a:off x="9167017" y="5076648"/>
            <a:ext cx="711623" cy="543577"/>
          </a:xfrm>
          <a:prstGeom prst="triangle">
            <a:avLst/>
          </a:prstGeom>
          <a:solidFill>
            <a:srgbClr val="BCBA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Gráfico 6" descr="Lápiz">
            <a:extLst>
              <a:ext uri="{FF2B5EF4-FFF2-40B4-BE49-F238E27FC236}">
                <a16:creationId xmlns:a16="http://schemas.microsoft.com/office/drawing/2014/main" id="{AAAEBD4F-F703-4E67-B58F-19C96050CB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5601" y="3630598"/>
            <a:ext cx="678976" cy="678976"/>
          </a:xfrm>
          <a:prstGeom prst="rect">
            <a:avLst/>
          </a:prstGeom>
        </p:spPr>
      </p:pic>
      <p:pic>
        <p:nvPicPr>
          <p:cNvPr id="17" name="Gráfico 16" descr="Portátil">
            <a:extLst>
              <a:ext uri="{FF2B5EF4-FFF2-40B4-BE49-F238E27FC236}">
                <a16:creationId xmlns:a16="http://schemas.microsoft.com/office/drawing/2014/main" id="{A6244CB7-2364-48EF-BAFB-75C60062A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63788" y="34994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124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155A5510639F5449C92A3ABE2B4CC9F" ma:contentTypeVersion="13" ma:contentTypeDescription="Crear nuevo documento." ma:contentTypeScope="" ma:versionID="271f18281a6dbfff41bb3dc2a6860bbc">
  <xsd:schema xmlns:xsd="http://www.w3.org/2001/XMLSchema" xmlns:xs="http://www.w3.org/2001/XMLSchema" xmlns:p="http://schemas.microsoft.com/office/2006/metadata/properties" xmlns:ns3="34767f12-c0eb-4ead-8353-3d8b7daf98be" xmlns:ns4="32810e10-76fa-43b4-9902-1511b4f7575f" targetNamespace="http://schemas.microsoft.com/office/2006/metadata/properties" ma:root="true" ma:fieldsID="35cd279480607af379dfd3f73c4d39f5" ns3:_="" ns4:_="">
    <xsd:import namespace="34767f12-c0eb-4ead-8353-3d8b7daf98be"/>
    <xsd:import namespace="32810e10-76fa-43b4-9902-1511b4f7575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767f12-c0eb-4ead-8353-3d8b7daf98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810e10-76fa-43b4-9902-1511b4f7575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F64CDDA-B238-40BD-A5D1-36BB3A908B4F}">
  <ds:schemaRefs>
    <ds:schemaRef ds:uri="32810e10-76fa-43b4-9902-1511b4f7575f"/>
    <ds:schemaRef ds:uri="34767f12-c0eb-4ead-8353-3d8b7daf98b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96CC47C-7380-495F-AFEF-F39E7EDD7B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4747EA-DF44-4CBB-9F35-88D626BB38EC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  <ds:schemaRef ds:uri="32810e10-76fa-43b4-9902-1511b4f7575f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34767f12-c0eb-4ead-8353-3d8b7daf98b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2622</TotalTime>
  <Words>2869</Words>
  <Application>Microsoft Office PowerPoint</Application>
  <PresentationFormat>Panorámica</PresentationFormat>
  <Paragraphs>288</Paragraphs>
  <Slides>81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81</vt:i4>
      </vt:variant>
    </vt:vector>
  </HeadingPairs>
  <TitlesOfParts>
    <vt:vector size="97" baseType="lpstr">
      <vt:lpstr>Arial</vt:lpstr>
      <vt:lpstr>Bahnschrift SemiBold</vt:lpstr>
      <vt:lpstr>Bahnschrift SemiBold Condensed</vt:lpstr>
      <vt:lpstr>Bell MT</vt:lpstr>
      <vt:lpstr>Bookman Old Style</vt:lpstr>
      <vt:lpstr>Calibri</vt:lpstr>
      <vt:lpstr>Calibri Light</vt:lpstr>
      <vt:lpstr>GothamImborrable</vt:lpstr>
      <vt:lpstr>inherit</vt:lpstr>
      <vt:lpstr>Open Sans</vt:lpstr>
      <vt:lpstr>Raleway</vt:lpstr>
      <vt:lpstr>Roboto</vt:lpstr>
      <vt:lpstr>Roboto</vt:lpstr>
      <vt:lpstr>Segoe UI</vt:lpstr>
      <vt:lpstr>Verdana Pro Cond SemiBold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Teoría de la Gestalt la ideas claves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Junta Comunidades Castilla la Mancha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Felix Paniagua Merida2</dc:creator>
  <cp:lastModifiedBy>Felix Paniagua Merida</cp:lastModifiedBy>
  <cp:revision>490</cp:revision>
  <dcterms:created xsi:type="dcterms:W3CDTF">2021-09-22T07:01:19Z</dcterms:created>
  <dcterms:modified xsi:type="dcterms:W3CDTF">2022-06-07T06:54:44Z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0x0101006155A5510639F5449C92A3ABE2B4CC9F</vt:lpwstr>
  </property>
</Properties>
</file>